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91"/>
  </p:notesMasterIdLst>
  <p:sldIdLst>
    <p:sldId id="34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4"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34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lim"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8010" autoAdjust="0"/>
  </p:normalViewPr>
  <p:slideViewPr>
    <p:cSldViewPr>
      <p:cViewPr>
        <p:scale>
          <a:sx n="60" d="100"/>
          <a:sy n="60" d="100"/>
        </p:scale>
        <p:origin x="-1656"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D463C3-204F-4BC3-9BAC-7EDDA03C38DC}" type="datetimeFigureOut">
              <a:rPr lang="tr-TR" smtClean="0"/>
              <a:t>24.04.2016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07AB4-FF21-4BF8-8CEB-802443A2F2C5}" type="slidenum">
              <a:rPr lang="tr-TR" smtClean="0"/>
              <a:t>‹#›</a:t>
            </a:fld>
            <a:endParaRPr lang="tr-TR"/>
          </a:p>
        </p:txBody>
      </p:sp>
    </p:spTree>
    <p:extLst>
      <p:ext uri="{BB962C8B-B14F-4D97-AF65-F5344CB8AC3E}">
        <p14:creationId xmlns:p14="http://schemas.microsoft.com/office/powerpoint/2010/main" val="797863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ayt Görüntüsü Yer Tutucusu 1"/>
          <p:cNvSpPr>
            <a:spLocks noGrp="1" noRot="1" noChangeAspect="1" noTextEdit="1"/>
          </p:cNvSpPr>
          <p:nvPr>
            <p:ph type="sldImg"/>
          </p:nvPr>
        </p:nvSpPr>
        <p:spPr>
          <a:ln/>
        </p:spPr>
      </p:sp>
      <p:sp>
        <p:nvSpPr>
          <p:cNvPr id="99331"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latin typeface="Arial" charset="0"/>
              <a:cs typeface="Arial" charset="0"/>
            </a:endParaRPr>
          </a:p>
        </p:txBody>
      </p:sp>
      <p:sp>
        <p:nvSpPr>
          <p:cNvPr id="99332" name="Slayt Numarası Yer Tutucus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AAC81BB-E44E-4882-B491-9BE57F118626}" type="slidenum">
              <a:rPr lang="tr-TR" altLang="tr-TR">
                <a:solidFill>
                  <a:srgbClr val="000000"/>
                </a:solidFill>
                <a:latin typeface="Calibri" pitchFamily="34" charset="0"/>
              </a:rPr>
              <a:pPr eaLnBrk="1" hangingPunct="1">
                <a:spcBef>
                  <a:spcPct val="0"/>
                </a:spcBef>
              </a:pPr>
              <a:t>1</a:t>
            </a:fld>
            <a:endParaRPr lang="tr-TR" altLang="tr-TR">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c</a:t>
            </a:r>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17</a:t>
            </a:fld>
            <a:endParaRPr lang="tr-TR"/>
          </a:p>
        </p:txBody>
      </p:sp>
    </p:spTree>
    <p:extLst>
      <p:ext uri="{BB962C8B-B14F-4D97-AF65-F5344CB8AC3E}">
        <p14:creationId xmlns:p14="http://schemas.microsoft.com/office/powerpoint/2010/main" val="2825216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e</a:t>
            </a:r>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18</a:t>
            </a:fld>
            <a:endParaRPr lang="tr-TR"/>
          </a:p>
        </p:txBody>
      </p:sp>
    </p:spTree>
    <p:extLst>
      <p:ext uri="{BB962C8B-B14F-4D97-AF65-F5344CB8AC3E}">
        <p14:creationId xmlns:p14="http://schemas.microsoft.com/office/powerpoint/2010/main" val="2995642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1</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Yanlış</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2</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Doğru</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3</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Doğru</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4</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Yanlış</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5</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Doğru</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6</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Doğru</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7</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Doğru</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8</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Doğru</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9</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Doğru</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10</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Doğru</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11</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Doğru</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12</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Yanlış</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13</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Doğru</a:t>
            </a: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19</a:t>
            </a:fld>
            <a:endParaRPr lang="tr-TR"/>
          </a:p>
        </p:txBody>
      </p:sp>
    </p:spTree>
    <p:extLst>
      <p:ext uri="{BB962C8B-B14F-4D97-AF65-F5344CB8AC3E}">
        <p14:creationId xmlns:p14="http://schemas.microsoft.com/office/powerpoint/2010/main" val="270936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HAVA YOLU KONŞİMENTOSU</a:t>
            </a:r>
            <a:r>
              <a:rPr lang="tr-TR" baseline="0" dirty="0" smtClean="0"/>
              <a:t> </a:t>
            </a:r>
            <a:r>
              <a:rPr lang="tr-TR" sz="1200" b="1" kern="1200" dirty="0" smtClean="0">
                <a:solidFill>
                  <a:schemeClr val="tx1"/>
                </a:solidFill>
                <a:effectLst/>
                <a:latin typeface="+mn-lt"/>
                <a:ea typeface="+mn-ea"/>
                <a:cs typeface="+mn-cs"/>
              </a:rPr>
              <a:t>(AİR WAYBİLL-AWB)</a:t>
            </a:r>
          </a:p>
          <a:p>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20</a:t>
            </a:fld>
            <a:endParaRPr lang="tr-TR"/>
          </a:p>
        </p:txBody>
      </p:sp>
    </p:spTree>
    <p:extLst>
      <p:ext uri="{BB962C8B-B14F-4D97-AF65-F5344CB8AC3E}">
        <p14:creationId xmlns:p14="http://schemas.microsoft.com/office/powerpoint/2010/main" val="1279827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İlk nüsha gönderici tarafından imzalanmalıdır. İkinci nüsha kargoyla birlikte gider, bu nüsha gönderici ve hava yolu taşıyıcısı tarafından imzalanmalıdır. Üçüncü nüsha taşıyıcı tarafından kargonun kabulünü takiben imzalanmalıdır. Bu nüsha teslimin kanıtıdır ve taşıma sözleşmesinin sonuçlandırıldığı anlamını taşır</a:t>
            </a:r>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21</a:t>
            </a:fld>
            <a:endParaRPr lang="tr-TR"/>
          </a:p>
        </p:txBody>
      </p:sp>
    </p:spTree>
    <p:extLst>
      <p:ext uri="{BB962C8B-B14F-4D97-AF65-F5344CB8AC3E}">
        <p14:creationId xmlns:p14="http://schemas.microsoft.com/office/powerpoint/2010/main" val="1448476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(Örneğin, Türk Hava Yolları’nın 235 numaralı kodunda olduğu gibi.).</a:t>
            </a:r>
          </a:p>
          <a:p>
            <a:r>
              <a:rPr lang="tr-TR" sz="1200" b="1" i="0" kern="1200" dirty="0" smtClean="0">
                <a:solidFill>
                  <a:schemeClr val="tx1"/>
                </a:solidFill>
                <a:effectLst/>
                <a:latin typeface="+mn-lt"/>
                <a:ea typeface="+mn-ea"/>
                <a:cs typeface="+mn-cs"/>
              </a:rPr>
              <a:t>IATA</a:t>
            </a:r>
            <a:r>
              <a:rPr lang="tr-TR" sz="1200" b="0" i="0" kern="1200" dirty="0" smtClean="0">
                <a:solidFill>
                  <a:schemeClr val="tx1"/>
                </a:solidFill>
                <a:effectLst/>
                <a:latin typeface="+mn-lt"/>
                <a:ea typeface="+mn-ea"/>
                <a:cs typeface="+mn-cs"/>
              </a:rPr>
              <a:t> (International </a:t>
            </a:r>
            <a:r>
              <a:rPr lang="tr-TR" sz="1200" b="0" i="0" kern="1200" dirty="0" err="1" smtClean="0">
                <a:solidFill>
                  <a:schemeClr val="tx1"/>
                </a:solidFill>
                <a:effectLst/>
                <a:latin typeface="+mn-lt"/>
                <a:ea typeface="+mn-ea"/>
                <a:cs typeface="+mn-cs"/>
              </a:rPr>
              <a:t>Air</a:t>
            </a:r>
            <a:r>
              <a:rPr lang="tr-TR" sz="1200" b="0" i="0" kern="1200" dirty="0" smtClean="0">
                <a:solidFill>
                  <a:schemeClr val="tx1"/>
                </a:solidFill>
                <a:effectLst/>
                <a:latin typeface="+mn-lt"/>
                <a:ea typeface="+mn-ea"/>
                <a:cs typeface="+mn-cs"/>
              </a:rPr>
              <a:t> Transport </a:t>
            </a:r>
            <a:r>
              <a:rPr lang="tr-TR" sz="1200" b="0" i="0" kern="1200" dirty="0" err="1" smtClean="0">
                <a:solidFill>
                  <a:schemeClr val="tx1"/>
                </a:solidFill>
                <a:effectLst/>
                <a:latin typeface="+mn-lt"/>
                <a:ea typeface="+mn-ea"/>
                <a:cs typeface="+mn-cs"/>
              </a:rPr>
              <a:t>Association</a:t>
            </a:r>
            <a:r>
              <a:rPr lang="tr-TR" sz="1200" b="0" i="0" kern="1200" dirty="0" smtClean="0">
                <a:solidFill>
                  <a:schemeClr val="tx1"/>
                </a:solidFill>
                <a:effectLst/>
                <a:latin typeface="+mn-lt"/>
                <a:ea typeface="+mn-ea"/>
                <a:cs typeface="+mn-cs"/>
              </a:rPr>
              <a:t>, Uluslararası Hava Taşımacılığı Birliği), sadece havayolu şirketlerinin üye olabildiği, uluslararası bir ticaret kuruluşudur. Kurumun merkezi Kanada'nın Montreal şehrindedir.</a:t>
            </a:r>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22</a:t>
            </a:fld>
            <a:endParaRPr lang="tr-TR"/>
          </a:p>
        </p:txBody>
      </p:sp>
    </p:spTree>
    <p:extLst>
      <p:ext uri="{BB962C8B-B14F-4D97-AF65-F5344CB8AC3E}">
        <p14:creationId xmlns:p14="http://schemas.microsoft.com/office/powerpoint/2010/main" val="3519555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23</a:t>
            </a:fld>
            <a:endParaRPr lang="tr-TR"/>
          </a:p>
        </p:txBody>
      </p:sp>
    </p:spTree>
    <p:extLst>
      <p:ext uri="{BB962C8B-B14F-4D97-AF65-F5344CB8AC3E}">
        <p14:creationId xmlns:p14="http://schemas.microsoft.com/office/powerpoint/2010/main" val="2228002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Türk Sivil Havacılık Kanunu’nda (TSHK) </a:t>
            </a:r>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24</a:t>
            </a:fld>
            <a:endParaRPr lang="tr-TR"/>
          </a:p>
        </p:txBody>
      </p:sp>
    </p:spTree>
    <p:extLst>
      <p:ext uri="{BB962C8B-B14F-4D97-AF65-F5344CB8AC3E}">
        <p14:creationId xmlns:p14="http://schemas.microsoft.com/office/powerpoint/2010/main" val="2357227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25</a:t>
            </a:fld>
            <a:endParaRPr lang="tr-TR"/>
          </a:p>
        </p:txBody>
      </p:sp>
    </p:spTree>
    <p:extLst>
      <p:ext uri="{BB962C8B-B14F-4D97-AF65-F5344CB8AC3E}">
        <p14:creationId xmlns:p14="http://schemas.microsoft.com/office/powerpoint/2010/main" val="2159768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i="0" kern="1200" dirty="0" smtClean="0">
                <a:solidFill>
                  <a:schemeClr val="tx1"/>
                </a:solidFill>
                <a:effectLst/>
                <a:latin typeface="+mn-lt"/>
                <a:ea typeface="+mn-ea"/>
                <a:cs typeface="+mn-cs"/>
              </a:rPr>
              <a:t>Konsolidasyon; </a:t>
            </a:r>
            <a:r>
              <a:rPr lang="tr-TR" sz="1200" b="0" i="0" kern="1200" dirty="0" smtClean="0">
                <a:solidFill>
                  <a:schemeClr val="tx1"/>
                </a:solidFill>
                <a:effectLst/>
                <a:latin typeface="+mn-lt"/>
                <a:ea typeface="+mn-ea"/>
                <a:cs typeface="+mn-cs"/>
              </a:rPr>
              <a:t>Yapıları benzer durumda olan nesnelerin birleştirilmesi.</a:t>
            </a:r>
          </a:p>
          <a:p>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26</a:t>
            </a:fld>
            <a:endParaRPr lang="tr-TR"/>
          </a:p>
        </p:txBody>
      </p:sp>
    </p:spTree>
    <p:extLst>
      <p:ext uri="{BB962C8B-B14F-4D97-AF65-F5344CB8AC3E}">
        <p14:creationId xmlns:p14="http://schemas.microsoft.com/office/powerpoint/2010/main" val="178706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Konşimento: </a:t>
            </a:r>
            <a:r>
              <a:rPr lang="tr-TR" sz="1200" b="0" i="0" kern="1200" dirty="0" smtClean="0">
                <a:solidFill>
                  <a:schemeClr val="tx1"/>
                </a:solidFill>
                <a:effectLst/>
                <a:latin typeface="+mn-lt"/>
                <a:ea typeface="+mn-ea"/>
                <a:cs typeface="+mn-cs"/>
              </a:rPr>
              <a:t>Gemiye yüklenilen bir malın teslim alındığını gösteren, gönderenin ve alıcının adlarının yazılı olduğu hukuki belgedir.</a:t>
            </a:r>
            <a:endParaRPr lang="tr-TR" dirty="0" smtClean="0"/>
          </a:p>
          <a:p>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2</a:t>
            </a:fld>
            <a:endParaRPr lang="tr-TR"/>
          </a:p>
        </p:txBody>
      </p:sp>
    </p:spTree>
    <p:extLst>
      <p:ext uri="{BB962C8B-B14F-4D97-AF65-F5344CB8AC3E}">
        <p14:creationId xmlns:p14="http://schemas.microsoft.com/office/powerpoint/2010/main" val="938710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c</a:t>
            </a:r>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27</a:t>
            </a:fld>
            <a:endParaRPr lang="tr-TR"/>
          </a:p>
        </p:txBody>
      </p:sp>
    </p:spTree>
    <p:extLst>
      <p:ext uri="{BB962C8B-B14F-4D97-AF65-F5344CB8AC3E}">
        <p14:creationId xmlns:p14="http://schemas.microsoft.com/office/powerpoint/2010/main" val="2228631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c</a:t>
            </a:r>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28</a:t>
            </a:fld>
            <a:endParaRPr lang="tr-TR"/>
          </a:p>
        </p:txBody>
      </p:sp>
    </p:spTree>
    <p:extLst>
      <p:ext uri="{BB962C8B-B14F-4D97-AF65-F5344CB8AC3E}">
        <p14:creationId xmlns:p14="http://schemas.microsoft.com/office/powerpoint/2010/main" val="3587877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a:t>
            </a:r>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29</a:t>
            </a:fld>
            <a:endParaRPr lang="tr-TR"/>
          </a:p>
        </p:txBody>
      </p:sp>
    </p:spTree>
    <p:extLst>
      <p:ext uri="{BB962C8B-B14F-4D97-AF65-F5344CB8AC3E}">
        <p14:creationId xmlns:p14="http://schemas.microsoft.com/office/powerpoint/2010/main" val="2767158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a:t>
            </a:r>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30</a:t>
            </a:fld>
            <a:endParaRPr lang="tr-TR"/>
          </a:p>
        </p:txBody>
      </p:sp>
    </p:spTree>
    <p:extLst>
      <p:ext uri="{BB962C8B-B14F-4D97-AF65-F5344CB8AC3E}">
        <p14:creationId xmlns:p14="http://schemas.microsoft.com/office/powerpoint/2010/main" val="827189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5 Ana Konşimento </a:t>
            </a:r>
          </a:p>
          <a:p>
            <a:r>
              <a:rPr lang="tr-TR" sz="1200" b="1" kern="1200" dirty="0" smtClean="0">
                <a:solidFill>
                  <a:schemeClr val="tx1"/>
                </a:solidFill>
                <a:effectLst/>
                <a:latin typeface="+mn-lt"/>
                <a:ea typeface="+mn-ea"/>
                <a:cs typeface="+mn-cs"/>
              </a:rPr>
              <a:t>6 Ara Konşimento </a:t>
            </a:r>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31</a:t>
            </a:fld>
            <a:endParaRPr lang="tr-TR"/>
          </a:p>
        </p:txBody>
      </p:sp>
    </p:spTree>
    <p:extLst>
      <p:ext uri="{BB962C8B-B14F-4D97-AF65-F5344CB8AC3E}">
        <p14:creationId xmlns:p14="http://schemas.microsoft.com/office/powerpoint/2010/main" val="1830048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7-Doğru</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8-Doğru</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9-Yanlış</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10-Yanlış</a:t>
            </a: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32</a:t>
            </a:fld>
            <a:endParaRPr lang="tr-TR"/>
          </a:p>
        </p:txBody>
      </p:sp>
    </p:spTree>
    <p:extLst>
      <p:ext uri="{BB962C8B-B14F-4D97-AF65-F5344CB8AC3E}">
        <p14:creationId xmlns:p14="http://schemas.microsoft.com/office/powerpoint/2010/main" val="3857593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CMR (ULUSLARARASI</a:t>
            </a:r>
            <a:r>
              <a:rPr lang="tr-TR" baseline="0" dirty="0" smtClean="0"/>
              <a:t> KARA YOLU TAŞIMASI</a:t>
            </a:r>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33</a:t>
            </a:fld>
            <a:endParaRPr lang="tr-TR"/>
          </a:p>
        </p:txBody>
      </p:sp>
    </p:spTree>
    <p:extLst>
      <p:ext uri="{BB962C8B-B14F-4D97-AF65-F5344CB8AC3E}">
        <p14:creationId xmlns:p14="http://schemas.microsoft.com/office/powerpoint/2010/main" val="3613183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err="1" smtClean="0">
                <a:solidFill>
                  <a:schemeClr val="tx1"/>
                </a:solidFill>
                <a:effectLst/>
                <a:latin typeface="+mn-lt"/>
                <a:ea typeface="+mn-ea"/>
                <a:cs typeface="+mn-cs"/>
              </a:rPr>
              <a:t>Cmr</a:t>
            </a:r>
            <a:r>
              <a:rPr lang="tr-TR" sz="1200" b="1" kern="1200" dirty="0" smtClean="0">
                <a:solidFill>
                  <a:schemeClr val="tx1"/>
                </a:solidFill>
                <a:effectLst/>
                <a:latin typeface="+mn-lt"/>
                <a:ea typeface="+mn-ea"/>
                <a:cs typeface="+mn-cs"/>
              </a:rPr>
              <a:t> ye dahil ülkeler: </a:t>
            </a:r>
            <a:r>
              <a:rPr lang="tr-TR" sz="1200" b="0" kern="1200" dirty="0" smtClean="0">
                <a:solidFill>
                  <a:schemeClr val="tx1"/>
                </a:solidFill>
                <a:effectLst/>
                <a:latin typeface="+mn-lt"/>
                <a:ea typeface="+mn-ea"/>
                <a:cs typeface="+mn-cs"/>
              </a:rPr>
              <a:t>Almanya, </a:t>
            </a:r>
            <a:r>
              <a:rPr lang="tr-TR" sz="1200" kern="1200" dirty="0" smtClean="0">
                <a:solidFill>
                  <a:schemeClr val="tx1"/>
                </a:solidFill>
                <a:effectLst/>
                <a:latin typeface="+mn-lt"/>
                <a:ea typeface="+mn-ea"/>
                <a:cs typeface="+mn-cs"/>
              </a:rPr>
              <a:t>Avusturya, Belçika, Lüksemburg, Fransa, Hollanda, İtalya, İspanya, Portekiz, Danimarka, Finlandiya, Birleşik Krallık, Yunanistan, İsveç, İrlanda, Bulgaristan, Hırvatistan, Çek Cumhuriyeti, Estonya, Ermenistan, Gürcistan, Macaristan, Makedonya, Norveç, Litvanya, Letonya, Moldovya, Polonya, Romanya, Rusya, Beyaz Rusya, Slovakya, Slovenya, İsviçre, Türkiye, Bosna-Hersek, Sırbistan, Karadağ, Kazakistan, Kırgızistan, Fas, Tunus, Türkmenistan, Özbekistan, Tacikistan, İran, Azerbaycan, Arnavutluk, Lübnan, Moğolistan , Kıbrıs Rum </a:t>
            </a:r>
            <a:r>
              <a:rPr lang="tr-TR" sz="1200" kern="1200" dirty="0" err="1" smtClean="0">
                <a:solidFill>
                  <a:schemeClr val="tx1"/>
                </a:solidFill>
                <a:effectLst/>
                <a:latin typeface="+mn-lt"/>
                <a:ea typeface="+mn-ea"/>
                <a:cs typeface="+mn-cs"/>
              </a:rPr>
              <a:t>Kesimi,Malta,Ukrayna</a:t>
            </a: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effectLst/>
                <a:latin typeface="+mn-lt"/>
                <a:ea typeface="+mn-ea"/>
                <a:cs typeface="+mn-cs"/>
              </a:rPr>
              <a:t>Navlun</a:t>
            </a:r>
            <a:r>
              <a:rPr lang="tr-TR" sz="1200" kern="120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deniz ve nehir yolu ile taşınan eşya için, taşıma hizmeti karşılığında gemi şirketine ödenen ücret.</a:t>
            </a: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34</a:t>
            </a:fld>
            <a:endParaRPr lang="tr-TR"/>
          </a:p>
        </p:txBody>
      </p:sp>
    </p:spTree>
    <p:extLst>
      <p:ext uri="{BB962C8B-B14F-4D97-AF65-F5344CB8AC3E}">
        <p14:creationId xmlns:p14="http://schemas.microsoft.com/office/powerpoint/2010/main" val="4016846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Humule</a:t>
            </a:r>
            <a:r>
              <a:rPr lang="tr-TR" dirty="0" smtClean="0"/>
              <a:t> senedi; </a:t>
            </a:r>
            <a:r>
              <a:rPr lang="tr-TR" sz="1200" b="0" i="0" kern="1200" dirty="0" smtClean="0">
                <a:solidFill>
                  <a:schemeClr val="tx1"/>
                </a:solidFill>
                <a:effectLst/>
                <a:latin typeface="+mn-lt"/>
                <a:ea typeface="+mn-ea"/>
                <a:cs typeface="+mn-cs"/>
              </a:rPr>
              <a:t>Demiryolu ile yapılan taşımada malın cins ve miktarını ambalajın şekil ve özelliğini, gönderen ve gönderilenin isim ve adresini, nakliye ücretini, bunun ödenmiş olup olmadığını, kararlaştırılmış diğer konuları gösteren ve eşya gönderen ile demiryolu işletmesi arasında imzalanan bir nakliye sözleşmesidir.</a:t>
            </a:r>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38</a:t>
            </a:fld>
            <a:endParaRPr lang="tr-TR"/>
          </a:p>
        </p:txBody>
      </p:sp>
    </p:spTree>
    <p:extLst>
      <p:ext uri="{BB962C8B-B14F-4D97-AF65-F5344CB8AC3E}">
        <p14:creationId xmlns:p14="http://schemas.microsoft.com/office/powerpoint/2010/main" val="4234887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Gönderici, taşıyıcıdan yükün brüt ağırlığını veya bunların başka türlü ifade edilmiş miktarlarını, kontrol etmesini isteme hakkına sahiptir. Ayrıca parçaların içeriğinin kontrol</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edilmesini de isteyebilir. Taşıyıcı, kontrol giderlerini istemek hakkına sahiptir. Kontrollerin sonucu hamule senedine yazılır.</a:t>
            </a:r>
          </a:p>
          <a:p>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39</a:t>
            </a:fld>
            <a:endParaRPr lang="tr-TR"/>
          </a:p>
        </p:txBody>
      </p:sp>
    </p:spTree>
    <p:extLst>
      <p:ext uri="{BB962C8B-B14F-4D97-AF65-F5344CB8AC3E}">
        <p14:creationId xmlns:p14="http://schemas.microsoft.com/office/powerpoint/2010/main" val="292314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Deniz yolu ile yük taşınmasında düzenlenen konşimento örneği</a:t>
            </a:r>
          </a:p>
          <a:p>
            <a:r>
              <a:rPr lang="tr-TR" sz="1200" kern="1200" dirty="0" smtClean="0">
                <a:solidFill>
                  <a:schemeClr val="tx1"/>
                </a:solidFill>
                <a:effectLst/>
                <a:latin typeface="+mn-lt"/>
                <a:ea typeface="+mn-ea"/>
                <a:cs typeface="+mn-cs"/>
              </a:rPr>
              <a:t>Belge üzerinde</a:t>
            </a:r>
            <a:r>
              <a:rPr lang="tr-TR" sz="1200" b="1" kern="1200" dirty="0" smtClean="0">
                <a:solidFill>
                  <a:schemeClr val="tx1"/>
                </a:solidFill>
                <a:effectLst/>
                <a:latin typeface="+mn-lt"/>
                <a:ea typeface="+mn-ea"/>
                <a:cs typeface="+mn-cs"/>
              </a:rPr>
              <a:t>; Aşağıdaki bilgiler yer almaktadır</a:t>
            </a:r>
            <a:r>
              <a:rPr lang="tr-TR" sz="1200" kern="1200" dirty="0" smtClean="0">
                <a:solidFill>
                  <a:schemeClr val="tx1"/>
                </a:solidFill>
                <a:effectLst/>
                <a:latin typeface="+mn-lt"/>
                <a:ea typeface="+mn-ea"/>
                <a:cs typeface="+mn-cs"/>
              </a:rPr>
              <a:t>.</a:t>
            </a:r>
          </a:p>
          <a:p>
            <a:r>
              <a:rPr lang="tr-TR" sz="1200" kern="1200" dirty="0" smtClean="0">
                <a:solidFill>
                  <a:schemeClr val="tx1"/>
                </a:solidFill>
                <a:effectLst/>
                <a:latin typeface="+mn-lt"/>
                <a:ea typeface="+mn-ea"/>
                <a:cs typeface="+mn-cs"/>
              </a:rPr>
              <a:t>Taşıyıcının ad-</a:t>
            </a:r>
            <a:r>
              <a:rPr lang="tr-TR" sz="1200" kern="1200" dirty="0" err="1" smtClean="0">
                <a:solidFill>
                  <a:schemeClr val="tx1"/>
                </a:solidFill>
                <a:effectLst/>
                <a:latin typeface="+mn-lt"/>
                <a:ea typeface="+mn-ea"/>
                <a:cs typeface="+mn-cs"/>
              </a:rPr>
              <a:t>soyad</a:t>
            </a:r>
            <a:r>
              <a:rPr lang="tr-TR" sz="1200" kern="1200" dirty="0" smtClean="0">
                <a:solidFill>
                  <a:schemeClr val="tx1"/>
                </a:solidFill>
                <a:effectLst/>
                <a:latin typeface="+mn-lt"/>
                <a:ea typeface="+mn-ea"/>
                <a:cs typeface="+mn-cs"/>
              </a:rPr>
              <a:t> ve ticari bilgileri olur.</a:t>
            </a:r>
          </a:p>
          <a:p>
            <a:r>
              <a:rPr lang="tr-TR" sz="1200" kern="1200" dirty="0" smtClean="0">
                <a:solidFill>
                  <a:schemeClr val="tx1"/>
                </a:solidFill>
                <a:effectLst/>
                <a:latin typeface="+mn-lt"/>
                <a:ea typeface="+mn-ea"/>
                <a:cs typeface="+mn-cs"/>
              </a:rPr>
              <a:t>Kaptan ve gemi hakkındaki tüm bilgiler olur.</a:t>
            </a:r>
          </a:p>
          <a:p>
            <a:r>
              <a:rPr lang="tr-TR" sz="1200" kern="1200" dirty="0" smtClean="0">
                <a:solidFill>
                  <a:schemeClr val="tx1"/>
                </a:solidFill>
                <a:effectLst/>
                <a:latin typeface="+mn-lt"/>
                <a:ea typeface="+mn-ea"/>
                <a:cs typeface="+mn-cs"/>
              </a:rPr>
              <a:t>Yükletenin ve alıcının ad-</a:t>
            </a:r>
            <a:r>
              <a:rPr lang="tr-TR" sz="1200" kern="1200" dirty="0" err="1" smtClean="0">
                <a:solidFill>
                  <a:schemeClr val="tx1"/>
                </a:solidFill>
                <a:effectLst/>
                <a:latin typeface="+mn-lt"/>
                <a:ea typeface="+mn-ea"/>
                <a:cs typeface="+mn-cs"/>
              </a:rPr>
              <a:t>soyad</a:t>
            </a:r>
            <a:r>
              <a:rPr lang="tr-TR" sz="1200" kern="1200" dirty="0" smtClean="0">
                <a:solidFill>
                  <a:schemeClr val="tx1"/>
                </a:solidFill>
                <a:effectLst/>
                <a:latin typeface="+mn-lt"/>
                <a:ea typeface="+mn-ea"/>
                <a:cs typeface="+mn-cs"/>
              </a:rPr>
              <a:t>, adres ve ticari </a:t>
            </a:r>
            <a:r>
              <a:rPr lang="tr-TR" sz="1200" kern="1200" dirty="0" err="1" smtClean="0">
                <a:solidFill>
                  <a:schemeClr val="tx1"/>
                </a:solidFill>
                <a:effectLst/>
                <a:latin typeface="+mn-lt"/>
                <a:ea typeface="+mn-ea"/>
                <a:cs typeface="+mn-cs"/>
              </a:rPr>
              <a:t>ünvanları</a:t>
            </a:r>
            <a:r>
              <a:rPr lang="tr-TR" sz="1200" kern="1200" dirty="0" smtClean="0">
                <a:solidFill>
                  <a:schemeClr val="tx1"/>
                </a:solidFill>
                <a:effectLst/>
                <a:latin typeface="+mn-lt"/>
                <a:ea typeface="+mn-ea"/>
                <a:cs typeface="+mn-cs"/>
              </a:rPr>
              <a:t> yazılır.</a:t>
            </a:r>
          </a:p>
          <a:p>
            <a:r>
              <a:rPr lang="tr-TR" sz="1200" kern="1200" dirty="0" smtClean="0">
                <a:solidFill>
                  <a:schemeClr val="tx1"/>
                </a:solidFill>
                <a:effectLst/>
                <a:latin typeface="+mn-lt"/>
                <a:ea typeface="+mn-ea"/>
                <a:cs typeface="+mn-cs"/>
              </a:rPr>
              <a:t>Yükleme ve boşaltma limanları ve ayrıca boşaltma tanımları.</a:t>
            </a:r>
          </a:p>
          <a:p>
            <a:r>
              <a:rPr lang="tr-TR" sz="1200" kern="1200" dirty="0" smtClean="0">
                <a:solidFill>
                  <a:schemeClr val="tx1"/>
                </a:solidFill>
                <a:effectLst/>
                <a:latin typeface="+mn-lt"/>
                <a:ea typeface="+mn-ea"/>
                <a:cs typeface="+mn-cs"/>
              </a:rPr>
              <a:t>Malın cinsi, sayısı, ölçüsü markası ve dışarıdan görünen tanımı. Çizim eklenebilir.</a:t>
            </a:r>
          </a:p>
          <a:p>
            <a:r>
              <a:rPr lang="tr-TR" sz="1200" kern="1200" dirty="0" smtClean="0">
                <a:solidFill>
                  <a:schemeClr val="tx1"/>
                </a:solidFill>
                <a:effectLst/>
                <a:latin typeface="+mn-lt"/>
                <a:ea typeface="+mn-ea"/>
                <a:cs typeface="+mn-cs"/>
              </a:rPr>
              <a:t>Sözleşme bütünüyle taşıma ait bilgileri ihtiva eder.</a:t>
            </a:r>
          </a:p>
          <a:p>
            <a:r>
              <a:rPr lang="tr-TR" sz="1200" kern="1200" dirty="0" smtClean="0">
                <a:solidFill>
                  <a:schemeClr val="tx1"/>
                </a:solidFill>
                <a:effectLst/>
                <a:latin typeface="+mn-lt"/>
                <a:ea typeface="+mn-ea"/>
                <a:cs typeface="+mn-cs"/>
              </a:rPr>
              <a:t>Düzenlenme yeri-tarihi ve nüsha adeti yazılır.</a:t>
            </a:r>
          </a:p>
          <a:p>
            <a:r>
              <a:rPr lang="tr-TR" sz="1200" kern="1200" dirty="0" smtClean="0">
                <a:solidFill>
                  <a:schemeClr val="tx1"/>
                </a:solidFill>
                <a:effectLst/>
                <a:latin typeface="+mn-lt"/>
                <a:ea typeface="+mn-ea"/>
                <a:cs typeface="+mn-cs"/>
              </a:rPr>
              <a:t>Genelde 3 orijinal olarak düzenlenir.</a:t>
            </a:r>
          </a:p>
          <a:p>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3</a:t>
            </a:fld>
            <a:endParaRPr lang="tr-TR"/>
          </a:p>
        </p:txBody>
      </p:sp>
    </p:spTree>
    <p:extLst>
      <p:ext uri="{BB962C8B-B14F-4D97-AF65-F5344CB8AC3E}">
        <p14:creationId xmlns:p14="http://schemas.microsoft.com/office/powerpoint/2010/main" val="3698660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40</a:t>
            </a:fld>
            <a:endParaRPr lang="tr-TR"/>
          </a:p>
        </p:txBody>
      </p:sp>
    </p:spTree>
    <p:extLst>
      <p:ext uri="{BB962C8B-B14F-4D97-AF65-F5344CB8AC3E}">
        <p14:creationId xmlns:p14="http://schemas.microsoft.com/office/powerpoint/2010/main" val="3777821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CMR Konvansiyonu kapsamında nakliyecinin sorumluluk sınırı brüt kg. başına 8.33 SDR (Special </a:t>
            </a:r>
            <a:r>
              <a:rPr lang="tr-TR" dirty="0" err="1" smtClean="0"/>
              <a:t>Drawing</a:t>
            </a:r>
            <a:r>
              <a:rPr lang="tr-TR" dirty="0" smtClean="0"/>
              <a:t> </a:t>
            </a:r>
            <a:r>
              <a:rPr lang="tr-TR" dirty="0" err="1" smtClean="0"/>
              <a:t>Rights</a:t>
            </a:r>
            <a:r>
              <a:rPr lang="tr-TR" dirty="0" smtClean="0"/>
              <a:t>- 5 Temmuz 1978 tarihinde imzalanan protokolle, ilk sözleşmede kabul edilmiş olan 25 </a:t>
            </a:r>
            <a:r>
              <a:rPr lang="tr-TR" dirty="0" err="1" smtClean="0"/>
              <a:t>Germinal</a:t>
            </a:r>
            <a:r>
              <a:rPr lang="tr-TR" dirty="0" smtClean="0"/>
              <a:t> frank, 8.33 </a:t>
            </a:r>
            <a:r>
              <a:rPr lang="tr-TR" dirty="0" err="1" smtClean="0"/>
              <a:t>SDR’ye</a:t>
            </a:r>
            <a:r>
              <a:rPr lang="tr-TR" dirty="0" smtClean="0"/>
              <a:t> çevrilmiş ve bu birim Batı Avrupa ülkelerinin çoğundan kabul görmüştür.) olarak belirlenmiştir. </a:t>
            </a:r>
          </a:p>
          <a:p>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41</a:t>
            </a:fld>
            <a:endParaRPr lang="tr-TR"/>
          </a:p>
        </p:txBody>
      </p:sp>
    </p:spTree>
    <p:extLst>
      <p:ext uri="{BB962C8B-B14F-4D97-AF65-F5344CB8AC3E}">
        <p14:creationId xmlns:p14="http://schemas.microsoft.com/office/powerpoint/2010/main" val="1958996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a:t>
            </a:r>
            <a:r>
              <a:rPr lang="tr-TR" sz="1200" kern="1200" dirty="0" err="1" smtClean="0">
                <a:solidFill>
                  <a:schemeClr val="tx1"/>
                </a:solidFill>
                <a:effectLst/>
                <a:latin typeface="+mn-lt"/>
                <a:ea typeface="+mn-ea"/>
                <a:cs typeface="+mn-cs"/>
              </a:rPr>
              <a:t>Convention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Internationale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Concernantle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Transports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Des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Marchandises</a:t>
            </a:r>
            <a:r>
              <a:rPr lang="tr-TR" sz="1200" kern="1200" dirty="0" smtClean="0">
                <a:solidFill>
                  <a:schemeClr val="tx1"/>
                </a:solidFill>
                <a:effectLst/>
                <a:latin typeface="+mn-lt"/>
                <a:ea typeface="+mn-ea"/>
                <a:cs typeface="+mn-cs"/>
              </a:rPr>
              <a:t> Par </a:t>
            </a:r>
            <a:r>
              <a:rPr lang="tr-TR" sz="1200" kern="1200" dirty="0" err="1" smtClean="0">
                <a:solidFill>
                  <a:schemeClr val="tx1"/>
                </a:solidFill>
                <a:effectLst/>
                <a:latin typeface="+mn-lt"/>
                <a:ea typeface="+mn-ea"/>
                <a:cs typeface="+mn-cs"/>
              </a:rPr>
              <a:t>Chemins</a:t>
            </a:r>
            <a:r>
              <a:rPr lang="tr-TR" sz="1200" kern="1200" dirty="0" smtClean="0">
                <a:solidFill>
                  <a:schemeClr val="tx1"/>
                </a:solidFill>
                <a:effectLst/>
                <a:latin typeface="+mn-lt"/>
                <a:ea typeface="+mn-ea"/>
                <a:cs typeface="+mn-cs"/>
              </a:rPr>
              <a:t> De Fer) kısa adı CIM </a:t>
            </a:r>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43</a:t>
            </a:fld>
            <a:endParaRPr lang="tr-TR"/>
          </a:p>
        </p:txBody>
      </p:sp>
    </p:spTree>
    <p:extLst>
      <p:ext uri="{BB962C8B-B14F-4D97-AF65-F5344CB8AC3E}">
        <p14:creationId xmlns:p14="http://schemas.microsoft.com/office/powerpoint/2010/main" val="3299098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İsme yazılı taşıma belgeleri:</a:t>
            </a:r>
          </a:p>
          <a:p>
            <a:pPr lvl="3"/>
            <a:r>
              <a:rPr lang="tr-TR" sz="1200" kern="1200" dirty="0" smtClean="0">
                <a:solidFill>
                  <a:schemeClr val="tx1"/>
                </a:solidFill>
                <a:effectLst/>
                <a:latin typeface="+mn-lt"/>
                <a:ea typeface="+mn-ea"/>
                <a:cs typeface="+mn-cs"/>
              </a:rPr>
              <a:t>Küçük hız (ticari ve askeri)</a:t>
            </a:r>
          </a:p>
          <a:p>
            <a:pPr lvl="3"/>
            <a:r>
              <a:rPr lang="tr-TR" sz="1200" kern="1200" dirty="0" smtClean="0">
                <a:solidFill>
                  <a:schemeClr val="tx1"/>
                </a:solidFill>
                <a:effectLst/>
                <a:latin typeface="+mn-lt"/>
                <a:ea typeface="+mn-ea"/>
                <a:cs typeface="+mn-cs"/>
              </a:rPr>
              <a:t>Büyük hız (ticari ve askeri)</a:t>
            </a:r>
          </a:p>
          <a:p>
            <a:pPr marL="1371600" marR="0" lvl="3" indent="0" algn="l" defTabSz="914400" rtl="0" eaLnBrk="1" fontAlgn="auto" latinLnBrk="0" hangingPunct="1">
              <a:lnSpc>
                <a:spcPct val="100000"/>
              </a:lnSpc>
              <a:spcBef>
                <a:spcPts val="0"/>
              </a:spcBef>
              <a:spcAft>
                <a:spcPts val="0"/>
              </a:spcAft>
              <a:buClrTx/>
              <a:buSzTx/>
              <a:buFontTx/>
              <a:buNone/>
              <a:tabLst/>
              <a:defRPr/>
            </a:pPr>
            <a:r>
              <a:rPr lang="tr-TR" sz="1200" kern="1200" dirty="0" err="1" smtClean="0">
                <a:solidFill>
                  <a:schemeClr val="tx1"/>
                </a:solidFill>
                <a:effectLst/>
                <a:latin typeface="+mn-lt"/>
                <a:ea typeface="+mn-ea"/>
                <a:cs typeface="+mn-cs"/>
              </a:rPr>
              <a:t>Mesajeri</a:t>
            </a:r>
            <a:r>
              <a:rPr lang="tr-TR" sz="1200" kern="120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Trenle gönderilip çoğunlukla özel bir kamyon servisiyle oturum yerine verilen eşya.</a:t>
            </a:r>
            <a:endParaRPr lang="tr-TR" sz="1200" kern="1200" dirty="0" smtClean="0">
              <a:solidFill>
                <a:schemeClr val="tx1"/>
              </a:solidFill>
              <a:effectLst/>
              <a:latin typeface="+mn-lt"/>
              <a:ea typeface="+mn-ea"/>
              <a:cs typeface="+mn-cs"/>
            </a:endParaRPr>
          </a:p>
          <a:p>
            <a:pPr lvl="3"/>
            <a:r>
              <a:rPr lang="tr-TR" sz="1200" kern="1200" dirty="0" smtClean="0">
                <a:solidFill>
                  <a:schemeClr val="tx1"/>
                </a:solidFill>
                <a:effectLst/>
                <a:latin typeface="+mn-lt"/>
                <a:ea typeface="+mn-ea"/>
                <a:cs typeface="+mn-cs"/>
              </a:rPr>
              <a:t>Bagaj</a:t>
            </a:r>
          </a:p>
          <a:p>
            <a:pPr lvl="3"/>
            <a:r>
              <a:rPr lang="tr-TR" sz="1200" kern="1200" dirty="0" smtClean="0">
                <a:solidFill>
                  <a:schemeClr val="tx1"/>
                </a:solidFill>
                <a:effectLst/>
                <a:latin typeface="+mn-lt"/>
                <a:ea typeface="+mn-ea"/>
                <a:cs typeface="+mn-cs"/>
              </a:rPr>
              <a:t>Kargo</a:t>
            </a:r>
          </a:p>
        </p:txBody>
      </p:sp>
      <p:sp>
        <p:nvSpPr>
          <p:cNvPr id="4" name="Slayt Numarası Yer Tutucusu 3"/>
          <p:cNvSpPr>
            <a:spLocks noGrp="1"/>
          </p:cNvSpPr>
          <p:nvPr>
            <p:ph type="sldNum" sz="quarter" idx="10"/>
          </p:nvPr>
        </p:nvSpPr>
        <p:spPr/>
        <p:txBody>
          <a:bodyPr/>
          <a:lstStyle/>
          <a:p>
            <a:fld id="{5B207AB4-FF21-4BF8-8CEB-802443A2F2C5}" type="slidenum">
              <a:rPr lang="tr-TR" smtClean="0"/>
              <a:t>45</a:t>
            </a:fld>
            <a:endParaRPr lang="tr-TR"/>
          </a:p>
        </p:txBody>
      </p:sp>
    </p:spTree>
    <p:extLst>
      <p:ext uri="{BB962C8B-B14F-4D97-AF65-F5344CB8AC3E}">
        <p14:creationId xmlns:p14="http://schemas.microsoft.com/office/powerpoint/2010/main" val="1230530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Taşıma belgesine konu olan eşyanın tamamının taşımaya kabul edilmesi ve verilmesi ile gönderici tarafından taşıma ve ek masrafların ödenmesi gereklidir. </a:t>
            </a:r>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46</a:t>
            </a:fld>
            <a:endParaRPr lang="tr-TR"/>
          </a:p>
        </p:txBody>
      </p:sp>
    </p:spTree>
    <p:extLst>
      <p:ext uri="{BB962C8B-B14F-4D97-AF65-F5344CB8AC3E}">
        <p14:creationId xmlns:p14="http://schemas.microsoft.com/office/powerpoint/2010/main" val="1222630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Taşıma belgesinin ekinde bulundurulan gümrük veya idari makamlar tarafından istenilen belgelerin ayrıntılı dökümü</a:t>
            </a:r>
          </a:p>
          <a:p>
            <a:r>
              <a:rPr lang="tr-TR" sz="1200" kern="1200" dirty="0" smtClean="0">
                <a:solidFill>
                  <a:schemeClr val="tx1"/>
                </a:solidFill>
                <a:effectLst/>
                <a:latin typeface="+mn-lt"/>
                <a:ea typeface="+mn-ea"/>
                <a:cs typeface="+mn-cs"/>
              </a:rPr>
              <a:t>Göndericinin adı ve adresi, bir gerçek kişi veya diğer hak sahibi kimsenin gönderici olarak yazılması gerekir.</a:t>
            </a:r>
          </a:p>
          <a:p>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48</a:t>
            </a:fld>
            <a:endParaRPr lang="tr-TR"/>
          </a:p>
        </p:txBody>
      </p:sp>
    </p:spTree>
    <p:extLst>
      <p:ext uri="{BB962C8B-B14F-4D97-AF65-F5344CB8AC3E}">
        <p14:creationId xmlns:p14="http://schemas.microsoft.com/office/powerpoint/2010/main" val="364988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4</a:t>
            </a:fld>
            <a:endParaRPr lang="tr-TR"/>
          </a:p>
        </p:txBody>
      </p:sp>
    </p:spTree>
    <p:extLst>
      <p:ext uri="{BB962C8B-B14F-4D97-AF65-F5344CB8AC3E}">
        <p14:creationId xmlns:p14="http://schemas.microsoft.com/office/powerpoint/2010/main" val="1862076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Bayat Konşimento; </a:t>
            </a:r>
            <a:r>
              <a:rPr lang="tr-TR" sz="1200" kern="1200" dirty="0" smtClean="0">
                <a:solidFill>
                  <a:schemeClr val="tx1"/>
                </a:solidFill>
                <a:effectLst/>
                <a:latin typeface="+mn-lt"/>
                <a:ea typeface="+mn-ea"/>
                <a:cs typeface="+mn-cs"/>
              </a:rPr>
              <a:t>Geçkin konşimento bankalar tarafından kabul edilmez. Bankalar tarafından bu tip belgeler üzerinde işlem yapmak, rezerv kaldırılmadıkça mümkün değildir.</a:t>
            </a:r>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11</a:t>
            </a:fld>
            <a:endParaRPr lang="tr-TR"/>
          </a:p>
        </p:txBody>
      </p:sp>
    </p:spTree>
    <p:extLst>
      <p:ext uri="{BB962C8B-B14F-4D97-AF65-F5344CB8AC3E}">
        <p14:creationId xmlns:p14="http://schemas.microsoft.com/office/powerpoint/2010/main" val="4051567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Düzenli hat konşimentosu</a:t>
            </a:r>
            <a:r>
              <a:rPr lang="tr-TR" b="1" baseline="0" dirty="0" smtClean="0"/>
              <a:t> </a:t>
            </a:r>
            <a:r>
              <a:rPr lang="tr-TR" baseline="0" dirty="0" smtClean="0"/>
              <a:t>:</a:t>
            </a:r>
            <a:r>
              <a:rPr lang="tr-TR" sz="1200" kern="1200" dirty="0" smtClean="0">
                <a:solidFill>
                  <a:schemeClr val="tx1"/>
                </a:solidFill>
                <a:effectLst/>
                <a:latin typeface="+mn-lt"/>
                <a:ea typeface="+mn-ea"/>
                <a:cs typeface="+mn-cs"/>
              </a:rPr>
              <a:t>Aynı hat üzerinde sefer yapan uluslararası taşıma firmaları, kendi aralarında bir birlik oluşturarak yükleme, boşaltma, navlun, istif, vb. konularda ortak bir tarife (</a:t>
            </a:r>
            <a:r>
              <a:rPr lang="tr-TR" sz="1200" kern="1200" dirty="0" err="1" smtClean="0">
                <a:solidFill>
                  <a:schemeClr val="tx1"/>
                </a:solidFill>
                <a:effectLst/>
                <a:latin typeface="+mn-lt"/>
                <a:ea typeface="+mn-ea"/>
                <a:cs typeface="+mn-cs"/>
              </a:rPr>
              <a:t>liner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terms</a:t>
            </a:r>
            <a:r>
              <a:rPr lang="tr-TR" sz="1200" kern="1200" dirty="0" smtClean="0">
                <a:solidFill>
                  <a:schemeClr val="tx1"/>
                </a:solidFill>
                <a:effectLst/>
                <a:latin typeface="+mn-lt"/>
                <a:ea typeface="+mn-ea"/>
                <a:cs typeface="+mn-cs"/>
              </a:rPr>
              <a:t>) belirlerler. Bu tür konşimentolar ciro edilemez.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effectLst/>
                <a:latin typeface="+mn-lt"/>
                <a:ea typeface="+mn-ea"/>
                <a:cs typeface="+mn-cs"/>
              </a:rPr>
              <a:t>Konteyner Konşimentosu</a:t>
            </a:r>
            <a:r>
              <a:rPr lang="tr-TR" sz="1200" b="1" kern="1200" baseline="0" dirty="0" smtClean="0">
                <a:solidFill>
                  <a:schemeClr val="tx1"/>
                </a:solidFill>
                <a:effectLst/>
                <a:latin typeface="+mn-lt"/>
                <a:ea typeface="+mn-ea"/>
                <a:cs typeface="+mn-cs"/>
              </a:rPr>
              <a:t> : </a:t>
            </a:r>
            <a:r>
              <a:rPr lang="tr-TR" sz="1200" kern="1200" dirty="0" smtClean="0">
                <a:solidFill>
                  <a:schemeClr val="tx1"/>
                </a:solidFill>
                <a:effectLst/>
                <a:latin typeface="+mn-lt"/>
                <a:ea typeface="+mn-ea"/>
                <a:cs typeface="+mn-cs"/>
              </a:rPr>
              <a:t>Bu konşimentolar yüklenenin beyanı üzerine düzenlenir. Bundan dolayı, taşıyanın herhangi bir kontrol sorumluluğu yoktur.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endParaRPr lang="tr-TR" dirty="0" smtClean="0"/>
          </a:p>
        </p:txBody>
      </p:sp>
      <p:sp>
        <p:nvSpPr>
          <p:cNvPr id="4" name="Slayt Numarası Yer Tutucusu 3"/>
          <p:cNvSpPr>
            <a:spLocks noGrp="1"/>
          </p:cNvSpPr>
          <p:nvPr>
            <p:ph type="sldNum" sz="quarter" idx="10"/>
          </p:nvPr>
        </p:nvSpPr>
        <p:spPr/>
        <p:txBody>
          <a:bodyPr/>
          <a:lstStyle/>
          <a:p>
            <a:fld id="{5B207AB4-FF21-4BF8-8CEB-802443A2F2C5}" type="slidenum">
              <a:rPr lang="tr-TR" smtClean="0"/>
              <a:t>12</a:t>
            </a:fld>
            <a:endParaRPr lang="tr-TR"/>
          </a:p>
        </p:txBody>
      </p:sp>
    </p:spTree>
    <p:extLst>
      <p:ext uri="{BB962C8B-B14F-4D97-AF65-F5344CB8AC3E}">
        <p14:creationId xmlns:p14="http://schemas.microsoft.com/office/powerpoint/2010/main" val="3672672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Tek Konşimento; </a:t>
            </a:r>
            <a:r>
              <a:rPr lang="tr-TR" sz="1200" kern="1200" dirty="0" smtClean="0">
                <a:solidFill>
                  <a:schemeClr val="tx1"/>
                </a:solidFill>
                <a:effectLst/>
                <a:latin typeface="+mn-lt"/>
                <a:ea typeface="+mn-ea"/>
                <a:cs typeface="+mn-cs"/>
              </a:rPr>
              <a:t>Bu konşimentoların düzenlenebilmesi için mutlaka deniz yolunun kullanılması gerekir.</a:t>
            </a:r>
          </a:p>
          <a:p>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13</a:t>
            </a:fld>
            <a:endParaRPr lang="tr-TR"/>
          </a:p>
        </p:txBody>
      </p:sp>
    </p:spTree>
    <p:extLst>
      <p:ext uri="{BB962C8B-B14F-4D97-AF65-F5344CB8AC3E}">
        <p14:creationId xmlns:p14="http://schemas.microsoft.com/office/powerpoint/2010/main" val="1286520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effectLst/>
                <a:latin typeface="+mn-lt"/>
                <a:ea typeface="+mn-ea"/>
                <a:cs typeface="+mn-cs"/>
              </a:rPr>
              <a:t>Yükletenin Adı; </a:t>
            </a:r>
            <a:r>
              <a:rPr lang="tr-TR" sz="1200" kern="1200" dirty="0" smtClean="0">
                <a:solidFill>
                  <a:schemeClr val="tx1"/>
                </a:solidFill>
                <a:effectLst/>
                <a:latin typeface="+mn-lt"/>
                <a:ea typeface="+mn-ea"/>
                <a:cs typeface="+mn-cs"/>
              </a:rPr>
              <a:t>Sadece emre düzenlenmiş bir konşimentoda yükletenin adı esaslı bir unsur teşkil  eder. Çünkü yükletenin adı ve soyadı veya ticaret unvanı özellikle emre yazılı konşimentolarda ciro silsilesinin düzenli olup olmadığını ve yükleten sıfatıyla sorumlu tutulacak kişiyi belirlemek bakımından önemlidir. </a:t>
            </a:r>
            <a:endParaRPr lang="tr-TR" sz="1200" b="1" kern="1200" dirty="0" smtClean="0">
              <a:solidFill>
                <a:schemeClr val="tx1"/>
              </a:solidFill>
              <a:effectLst/>
              <a:latin typeface="+mn-lt"/>
              <a:ea typeface="+mn-ea"/>
              <a:cs typeface="+mn-cs"/>
            </a:endParaRPr>
          </a:p>
          <a:p>
            <a:pPr fontAlgn="base"/>
            <a:endParaRPr lang="tr-TR" sz="1200" b="1" i="0" kern="1200" dirty="0" smtClean="0">
              <a:solidFill>
                <a:schemeClr val="tx1"/>
              </a:solidFill>
              <a:effectLst/>
              <a:latin typeface="+mn-lt"/>
              <a:ea typeface="+mn-ea"/>
              <a:cs typeface="+mn-cs"/>
            </a:endParaRPr>
          </a:p>
          <a:p>
            <a:pPr fontAlgn="base"/>
            <a:r>
              <a:rPr lang="tr-TR" sz="1200" b="1" i="0" kern="1200" dirty="0" smtClean="0">
                <a:solidFill>
                  <a:schemeClr val="tx1"/>
                </a:solidFill>
                <a:effectLst/>
                <a:latin typeface="+mn-lt"/>
                <a:ea typeface="+mn-ea"/>
                <a:cs typeface="+mn-cs"/>
              </a:rPr>
              <a:t>Konsinye nedir;</a:t>
            </a:r>
            <a:r>
              <a:rPr lang="tr-TR" sz="1200" b="1" i="0" kern="1200" baseline="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Mükiyet</a:t>
            </a:r>
            <a:r>
              <a:rPr lang="tr-TR" sz="1200" b="0" i="0" kern="1200" dirty="0" smtClean="0">
                <a:solidFill>
                  <a:schemeClr val="tx1"/>
                </a:solidFill>
                <a:effectLst/>
                <a:latin typeface="+mn-lt"/>
                <a:ea typeface="+mn-ea"/>
                <a:cs typeface="+mn-cs"/>
              </a:rPr>
              <a:t> devri yapılmaksınız malın kesin satışının yapılmadan ithalatçı tarafa gönderilmesidir</a:t>
            </a:r>
          </a:p>
          <a:p>
            <a:r>
              <a:rPr lang="tr-TR" sz="1200" b="0" i="0" kern="1200" dirty="0" smtClean="0">
                <a:solidFill>
                  <a:schemeClr val="tx1"/>
                </a:solidFill>
                <a:effectLst/>
                <a:latin typeface="+mn-lt"/>
                <a:ea typeface="+mn-ea"/>
                <a:cs typeface="+mn-cs"/>
              </a:rPr>
              <a:t/>
            </a:r>
            <a:br>
              <a:rPr lang="tr-TR" sz="1200" b="0" i="0" kern="1200" dirty="0" smtClean="0">
                <a:solidFill>
                  <a:schemeClr val="tx1"/>
                </a:solidFill>
                <a:effectLst/>
                <a:latin typeface="+mn-lt"/>
                <a:ea typeface="+mn-ea"/>
                <a:cs typeface="+mn-cs"/>
              </a:rPr>
            </a:br>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15</a:t>
            </a:fld>
            <a:endParaRPr lang="tr-TR"/>
          </a:p>
        </p:txBody>
      </p:sp>
    </p:spTree>
    <p:extLst>
      <p:ext uri="{BB962C8B-B14F-4D97-AF65-F5344CB8AC3E}">
        <p14:creationId xmlns:p14="http://schemas.microsoft.com/office/powerpoint/2010/main" val="3659333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a:t>
            </a:r>
            <a:endParaRPr lang="tr-TR" dirty="0"/>
          </a:p>
        </p:txBody>
      </p:sp>
      <p:sp>
        <p:nvSpPr>
          <p:cNvPr id="4" name="Slayt Numarası Yer Tutucusu 3"/>
          <p:cNvSpPr>
            <a:spLocks noGrp="1"/>
          </p:cNvSpPr>
          <p:nvPr>
            <p:ph type="sldNum" sz="quarter" idx="10"/>
          </p:nvPr>
        </p:nvSpPr>
        <p:spPr/>
        <p:txBody>
          <a:bodyPr/>
          <a:lstStyle/>
          <a:p>
            <a:fld id="{5B207AB4-FF21-4BF8-8CEB-802443A2F2C5}" type="slidenum">
              <a:rPr lang="tr-TR" smtClean="0"/>
              <a:t>16</a:t>
            </a:fld>
            <a:endParaRPr lang="tr-TR"/>
          </a:p>
        </p:txBody>
      </p:sp>
    </p:spTree>
    <p:extLst>
      <p:ext uri="{BB962C8B-B14F-4D97-AF65-F5344CB8AC3E}">
        <p14:creationId xmlns:p14="http://schemas.microsoft.com/office/powerpoint/2010/main" val="669390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90827C8-9891-4390-BDB2-B368F0063931}"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1955A2-D7DD-45A5-B0CF-7200274692C1}"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90827C8-9891-4390-BDB2-B368F0063931}"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1955A2-D7DD-45A5-B0CF-7200274692C1}"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90827C8-9891-4390-BDB2-B368F0063931}"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1955A2-D7DD-45A5-B0CF-7200274692C1}"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İkizkenar Üçgen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371600" y="6012656"/>
            <a:ext cx="5791200" cy="365125"/>
          </a:xfrm>
        </p:spPr>
        <p:txBody>
          <a:bodyPr tIns="0" bIns="0" anchor="t"/>
          <a:lstStyle>
            <a:lvl1pPr algn="r">
              <a:defRPr sz="1000"/>
            </a:lvl1pPr>
          </a:lstStyle>
          <a:p>
            <a:fld id="{A90827C8-9891-4390-BDB2-B368F0063931}" type="datetimeFigureOut">
              <a:rPr lang="tr-TR" smtClean="0"/>
              <a:t>24.04.2016</a:t>
            </a:fld>
            <a:endParaRPr lang="tr-TR"/>
          </a:p>
        </p:txBody>
      </p:sp>
      <p:sp>
        <p:nvSpPr>
          <p:cNvPr id="17" name="Altbilgi Yer Tutucusu 16"/>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Slayt Numarası Yer Tutucus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81955A2-D7DD-45A5-B0CF-7200274692C1}" type="slidenum">
              <a:rPr lang="tr-TR" smtClean="0"/>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791456" y="6480048"/>
            <a:ext cx="2133600" cy="301752"/>
          </a:xfrm>
        </p:spPr>
        <p:txBody>
          <a:bodyPr/>
          <a:lstStyle/>
          <a:p>
            <a:fld id="{A90827C8-9891-4390-BDB2-B368F0063931}" type="datetimeFigureOut">
              <a:rPr lang="tr-TR" smtClean="0"/>
              <a:t>24.04.2016</a:t>
            </a:fld>
            <a:endParaRPr lang="tr-TR"/>
          </a:p>
        </p:txBody>
      </p:sp>
      <p:sp>
        <p:nvSpPr>
          <p:cNvPr id="5" name="Altbilgi Yer Tutucusu 4"/>
          <p:cNvSpPr>
            <a:spLocks noGrp="1"/>
          </p:cNvSpPr>
          <p:nvPr>
            <p:ph type="ftr" sz="quarter" idx="11"/>
          </p:nvPr>
        </p:nvSpPr>
        <p:spPr>
          <a:xfrm>
            <a:off x="457200" y="6480969"/>
            <a:ext cx="4260056" cy="300831"/>
          </a:xfrm>
        </p:spPr>
        <p:txBody>
          <a:bodyPr/>
          <a:lstStyle/>
          <a:p>
            <a:endParaRPr lang="tr-TR"/>
          </a:p>
        </p:txBody>
      </p:sp>
      <p:sp>
        <p:nvSpPr>
          <p:cNvPr id="6" name="Slayt Numarası Yer Tutucusu 5"/>
          <p:cNvSpPr>
            <a:spLocks noGrp="1"/>
          </p:cNvSpPr>
          <p:nvPr>
            <p:ph type="sldNum" sz="quarter" idx="12"/>
          </p:nvPr>
        </p:nvSpPr>
        <p:spPr/>
        <p:txBody>
          <a:bodyPr/>
          <a:lstStyle/>
          <a:p>
            <a:fld id="{281955A2-D7DD-45A5-B0CF-7200274692C1}" type="slidenum">
              <a:rPr lang="tr-TR" smtClean="0"/>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Dik Üçgen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kizkenar Üçgen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Veri Yer Tutucusu 3"/>
          <p:cNvSpPr>
            <a:spLocks noGrp="1"/>
          </p:cNvSpPr>
          <p:nvPr>
            <p:ph type="dt" sz="half" idx="10"/>
          </p:nvPr>
        </p:nvSpPr>
        <p:spPr>
          <a:xfrm>
            <a:off x="6955632" y="6477000"/>
            <a:ext cx="2133600" cy="304800"/>
          </a:xfrm>
        </p:spPr>
        <p:txBody>
          <a:bodyPr/>
          <a:lstStyle/>
          <a:p>
            <a:fld id="{A90827C8-9891-4390-BDB2-B368F0063931}" type="datetimeFigureOut">
              <a:rPr lang="tr-TR" smtClean="0"/>
              <a:t>24.04.2016</a:t>
            </a:fld>
            <a:endParaRPr lang="tr-TR"/>
          </a:p>
        </p:txBody>
      </p:sp>
      <p:sp>
        <p:nvSpPr>
          <p:cNvPr id="5" name="Altbilgi Yer Tutucusu 4"/>
          <p:cNvSpPr>
            <a:spLocks noGrp="1"/>
          </p:cNvSpPr>
          <p:nvPr>
            <p:ph type="ftr" sz="quarter" idx="11"/>
          </p:nvPr>
        </p:nvSpPr>
        <p:spPr>
          <a:xfrm>
            <a:off x="2619376" y="6480969"/>
            <a:ext cx="4260056" cy="300831"/>
          </a:xfrm>
        </p:spPr>
        <p:txBody>
          <a:bodyPr/>
          <a:lstStyle/>
          <a:p>
            <a:endParaRPr lang="tr-TR"/>
          </a:p>
        </p:txBody>
      </p:sp>
      <p:sp>
        <p:nvSpPr>
          <p:cNvPr id="6" name="Slayt Numarası Yer Tutucusu 5"/>
          <p:cNvSpPr>
            <a:spLocks noGrp="1"/>
          </p:cNvSpPr>
          <p:nvPr>
            <p:ph type="sldNum" sz="quarter" idx="12"/>
          </p:nvPr>
        </p:nvSpPr>
        <p:spPr>
          <a:xfrm>
            <a:off x="8451056" y="809624"/>
            <a:ext cx="502920" cy="300831"/>
          </a:xfrm>
        </p:spPr>
        <p:txBody>
          <a:bodyPr/>
          <a:lstStyle/>
          <a:p>
            <a:fld id="{281955A2-D7DD-45A5-B0CF-7200274692C1}" type="slidenum">
              <a:rPr lang="tr-TR" smtClean="0"/>
              <a:t>‹#›</a:t>
            </a:fld>
            <a:endParaRPr lang="tr-TR"/>
          </a:p>
        </p:txBody>
      </p:sp>
      <p:cxnSp>
        <p:nvCxnSpPr>
          <p:cNvPr id="11" name="Düz Bağlayıcı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Düz Bağlayıcı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Başlık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4791456" y="6480969"/>
            <a:ext cx="2133600" cy="301752"/>
          </a:xfrm>
        </p:spPr>
        <p:txBody>
          <a:bodyPr/>
          <a:lstStyle/>
          <a:p>
            <a:fld id="{A90827C8-9891-4390-BDB2-B368F0063931}" type="datetimeFigureOut">
              <a:rPr lang="tr-TR" smtClean="0"/>
              <a:t>24.04.2016</a:t>
            </a:fld>
            <a:endParaRPr lang="tr-TR"/>
          </a:p>
        </p:txBody>
      </p:sp>
      <p:sp>
        <p:nvSpPr>
          <p:cNvPr id="6" name="Altbilgi Yer Tutucusu 5"/>
          <p:cNvSpPr>
            <a:spLocks noGrp="1"/>
          </p:cNvSpPr>
          <p:nvPr>
            <p:ph type="ftr" sz="quarter" idx="11"/>
          </p:nvPr>
        </p:nvSpPr>
        <p:spPr>
          <a:xfrm>
            <a:off x="457200" y="6480969"/>
            <a:ext cx="4260056" cy="301752"/>
          </a:xfrm>
        </p:spPr>
        <p:txBody>
          <a:bodyPr/>
          <a:lstStyle/>
          <a:p>
            <a:endParaRPr lang="tr-TR"/>
          </a:p>
        </p:txBody>
      </p:sp>
      <p:sp>
        <p:nvSpPr>
          <p:cNvPr id="7" name="Slayt Numarası Yer Tutucusu 6"/>
          <p:cNvSpPr>
            <a:spLocks noGrp="1"/>
          </p:cNvSpPr>
          <p:nvPr>
            <p:ph type="sldNum" sz="quarter" idx="12"/>
          </p:nvPr>
        </p:nvSpPr>
        <p:spPr>
          <a:xfrm>
            <a:off x="7589520" y="6480969"/>
            <a:ext cx="502920" cy="301752"/>
          </a:xfrm>
        </p:spPr>
        <p:txBody>
          <a:bodyPr/>
          <a:lstStyle/>
          <a:p>
            <a:fld id="{281955A2-D7DD-45A5-B0CF-7200274692C1}" type="slidenum">
              <a:rPr lang="tr-TR" smtClean="0"/>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a:xfrm>
            <a:off x="4791456" y="6480969"/>
            <a:ext cx="2130552" cy="301752"/>
          </a:xfrm>
        </p:spPr>
        <p:txBody>
          <a:bodyPr/>
          <a:lstStyle/>
          <a:p>
            <a:fld id="{A90827C8-9891-4390-BDB2-B368F0063931}" type="datetimeFigureOut">
              <a:rPr lang="tr-TR" smtClean="0"/>
              <a:t>24.04.2016</a:t>
            </a:fld>
            <a:endParaRPr lang="tr-TR"/>
          </a:p>
        </p:txBody>
      </p:sp>
      <p:sp>
        <p:nvSpPr>
          <p:cNvPr id="8" name="Altbilgi Yer Tutucusu 7"/>
          <p:cNvSpPr>
            <a:spLocks noGrp="1"/>
          </p:cNvSpPr>
          <p:nvPr>
            <p:ph type="ftr" sz="quarter" idx="11"/>
          </p:nvPr>
        </p:nvSpPr>
        <p:spPr>
          <a:xfrm>
            <a:off x="457200" y="6480969"/>
            <a:ext cx="4261104" cy="301752"/>
          </a:xfrm>
        </p:spPr>
        <p:txBody>
          <a:bodyPr/>
          <a:lstStyle/>
          <a:p>
            <a:endParaRPr lang="tr-TR"/>
          </a:p>
        </p:txBody>
      </p:sp>
      <p:sp>
        <p:nvSpPr>
          <p:cNvPr id="9" name="Slayt Numarası Yer Tutucusu 8"/>
          <p:cNvSpPr>
            <a:spLocks noGrp="1"/>
          </p:cNvSpPr>
          <p:nvPr>
            <p:ph type="sldNum" sz="quarter" idx="12"/>
          </p:nvPr>
        </p:nvSpPr>
        <p:spPr>
          <a:xfrm>
            <a:off x="7589520" y="6483096"/>
            <a:ext cx="502920" cy="301752"/>
          </a:xfrm>
        </p:spPr>
        <p:txBody>
          <a:bodyPr/>
          <a:lstStyle>
            <a:lvl1pPr algn="ctr">
              <a:defRPr/>
            </a:lvl1pPr>
          </a:lstStyle>
          <a:p>
            <a:fld id="{281955A2-D7DD-45A5-B0CF-7200274692C1}"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90827C8-9891-4390-BDB2-B368F0063931}" type="datetimeFigureOut">
              <a:rPr lang="tr-TR" smtClean="0"/>
              <a:t>24.04.2016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81955A2-D7DD-45A5-B0CF-7200274692C1}" type="slidenum">
              <a:rPr lang="tr-TR" smtClean="0"/>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791456" y="6480969"/>
            <a:ext cx="2133600" cy="301752"/>
          </a:xfrm>
        </p:spPr>
        <p:txBody>
          <a:bodyPr/>
          <a:lstStyle/>
          <a:p>
            <a:fld id="{A90827C8-9891-4390-BDB2-B368F0063931}" type="datetimeFigureOut">
              <a:rPr lang="tr-TR" smtClean="0"/>
              <a:t>24.04.2016</a:t>
            </a:fld>
            <a:endParaRPr lang="tr-TR"/>
          </a:p>
        </p:txBody>
      </p:sp>
      <p:sp>
        <p:nvSpPr>
          <p:cNvPr id="3" name="Altbilgi Yer Tutucusu 2"/>
          <p:cNvSpPr>
            <a:spLocks noGrp="1"/>
          </p:cNvSpPr>
          <p:nvPr>
            <p:ph type="ftr" sz="quarter" idx="11"/>
          </p:nvPr>
        </p:nvSpPr>
        <p:spPr>
          <a:xfrm>
            <a:off x="457200" y="6481890"/>
            <a:ext cx="4260056" cy="300831"/>
          </a:xfrm>
        </p:spPr>
        <p:txBody>
          <a:bodyPr/>
          <a:lstStyle/>
          <a:p>
            <a:endParaRPr lang="tr-TR"/>
          </a:p>
        </p:txBody>
      </p:sp>
      <p:sp>
        <p:nvSpPr>
          <p:cNvPr id="4" name="Slayt Numarası Yer Tutucusu 3"/>
          <p:cNvSpPr>
            <a:spLocks noGrp="1"/>
          </p:cNvSpPr>
          <p:nvPr>
            <p:ph type="sldNum" sz="quarter" idx="12"/>
          </p:nvPr>
        </p:nvSpPr>
        <p:spPr>
          <a:xfrm>
            <a:off x="7589520" y="6480969"/>
            <a:ext cx="502920" cy="301752"/>
          </a:xfrm>
        </p:spPr>
        <p:txBody>
          <a:bodyPr/>
          <a:lstStyle/>
          <a:p>
            <a:fld id="{281955A2-D7DD-45A5-B0CF-7200274692C1}" type="slidenum">
              <a:rPr lang="tr-TR" smtClean="0"/>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278976" y="6556248"/>
            <a:ext cx="2133600" cy="301752"/>
          </a:xfrm>
        </p:spPr>
        <p:txBody>
          <a:bodyPr/>
          <a:lstStyle>
            <a:lvl1pPr>
              <a:defRPr sz="900"/>
            </a:lvl1pPr>
          </a:lstStyle>
          <a:p>
            <a:fld id="{A90827C8-9891-4390-BDB2-B368F0063931}" type="datetimeFigureOut">
              <a:rPr lang="tr-TR" smtClean="0"/>
              <a:t>24.04.2016</a:t>
            </a:fld>
            <a:endParaRPr lang="tr-TR"/>
          </a:p>
        </p:txBody>
      </p:sp>
      <p:sp>
        <p:nvSpPr>
          <p:cNvPr id="6" name="Altbilgi Yer Tutucusu 5"/>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Slayt Numarası Yer Tutucusu 6"/>
          <p:cNvSpPr>
            <a:spLocks noGrp="1"/>
          </p:cNvSpPr>
          <p:nvPr>
            <p:ph type="sldNum" sz="quarter" idx="12"/>
          </p:nvPr>
        </p:nvSpPr>
        <p:spPr>
          <a:xfrm>
            <a:off x="8410576" y="6556248"/>
            <a:ext cx="502920" cy="301752"/>
          </a:xfrm>
        </p:spPr>
        <p:txBody>
          <a:bodyPr/>
          <a:lstStyle>
            <a:lvl1pPr>
              <a:defRPr sz="900"/>
            </a:lvl1pPr>
          </a:lstStyle>
          <a:p>
            <a:fld id="{281955A2-D7DD-45A5-B0CF-7200274692C1}"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90827C8-9891-4390-BDB2-B368F0063931}"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1955A2-D7DD-45A5-B0CF-7200274692C1}"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6108192" y="6556248"/>
            <a:ext cx="2103120" cy="301752"/>
          </a:xfrm>
        </p:spPr>
        <p:txBody>
          <a:bodyPr/>
          <a:lstStyle>
            <a:lvl1pPr>
              <a:defRPr sz="900"/>
            </a:lvl1pPr>
          </a:lstStyle>
          <a:p>
            <a:fld id="{A90827C8-9891-4390-BDB2-B368F0063931}" type="datetimeFigureOut">
              <a:rPr lang="tr-TR" smtClean="0"/>
              <a:t>24.04.2016</a:t>
            </a:fld>
            <a:endParaRPr lang="tr-TR"/>
          </a:p>
        </p:txBody>
      </p:sp>
      <p:sp>
        <p:nvSpPr>
          <p:cNvPr id="6" name="Altbilgi Yer Tutucusu 5"/>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Slayt Numarası Yer Tutucusu 6"/>
          <p:cNvSpPr>
            <a:spLocks noGrp="1"/>
          </p:cNvSpPr>
          <p:nvPr>
            <p:ph type="sldNum" sz="quarter" idx="12"/>
          </p:nvPr>
        </p:nvSpPr>
        <p:spPr>
          <a:xfrm>
            <a:off x="8217192" y="6556248"/>
            <a:ext cx="365760" cy="301752"/>
          </a:xfrm>
        </p:spPr>
        <p:txBody>
          <a:bodyPr/>
          <a:lstStyle>
            <a:lvl1pPr algn="ctr">
              <a:defRPr sz="900"/>
            </a:lvl1pPr>
          </a:lstStyle>
          <a:p>
            <a:fld id="{281955A2-D7DD-45A5-B0CF-7200274692C1}"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90827C8-9891-4390-BDB2-B368F0063931}" type="datetimeFigureOut">
              <a:rPr lang="tr-TR" smtClean="0"/>
              <a:t>24.04.2016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1955A2-D7DD-45A5-B0CF-7200274692C1}" type="slidenum">
              <a:rPr lang="tr-TR" smtClean="0"/>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90827C8-9891-4390-BDB2-B368F0063931}" type="datetimeFigureOut">
              <a:rPr lang="tr-TR" smtClean="0"/>
              <a:t>24.04.2016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1955A2-D7DD-45A5-B0CF-7200274692C1}" type="slidenum">
              <a:rPr lang="tr-TR" smtClean="0"/>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defTabSz="914400" eaLnBrk="1" hangingPunct="1">
              <a:defRPr>
                <a:cs typeface="Arial" charset="0"/>
              </a:defRPr>
            </a:lvl1pPr>
          </a:lstStyle>
          <a:p>
            <a:pPr>
              <a:defRPr/>
            </a:pPr>
            <a:fld id="{C579D7AA-88D0-459F-936D-13AA27FAE5F1}" type="datetimeFigureOut">
              <a:rPr lang="tr-TR"/>
              <a:pPr>
                <a:defRPr/>
              </a:pPr>
              <a:t>24.04.2016</a:t>
            </a:fld>
            <a:endParaRPr lang="tr-TR"/>
          </a:p>
        </p:txBody>
      </p:sp>
      <p:sp>
        <p:nvSpPr>
          <p:cNvPr id="5" name="Slide Number Placeholder 7"/>
          <p:cNvSpPr>
            <a:spLocks noGrp="1"/>
          </p:cNvSpPr>
          <p:nvPr>
            <p:ph type="sldNum" sz="quarter" idx="11"/>
          </p:nvPr>
        </p:nvSpPr>
        <p:spPr/>
        <p:txBody>
          <a:bodyPr/>
          <a:lstStyle>
            <a:lvl1pPr defTabSz="914400" eaLnBrk="1" hangingPunct="1">
              <a:defRPr>
                <a:cs typeface="Arial" charset="0"/>
              </a:defRPr>
            </a:lvl1pPr>
          </a:lstStyle>
          <a:p>
            <a:pPr>
              <a:defRPr/>
            </a:pPr>
            <a:fld id="{1D59AD1D-7F16-41FC-9DC9-A19CA0265048}" type="slidenum">
              <a:rPr lang="tr-TR"/>
              <a:pPr>
                <a:defRPr/>
              </a:pPr>
              <a:t>‹#›</a:t>
            </a:fld>
            <a:endParaRPr lang="tr-TR"/>
          </a:p>
        </p:txBody>
      </p:sp>
      <p:sp>
        <p:nvSpPr>
          <p:cNvPr id="6" name="Footer Placeholder 8"/>
          <p:cNvSpPr>
            <a:spLocks noGrp="1"/>
          </p:cNvSpPr>
          <p:nvPr>
            <p:ph type="ftr" sz="quarter" idx="12"/>
          </p:nvPr>
        </p:nvSpPr>
        <p:spPr/>
        <p:txBody>
          <a:bodyPr/>
          <a:lstStyle>
            <a:lvl1pPr defTabSz="914400" eaLnBrk="1" hangingPunct="1">
              <a:defRPr>
                <a:cs typeface="Arial" charset="0"/>
              </a:defRPr>
            </a:lvl1pPr>
          </a:lstStyle>
          <a:p>
            <a:pPr>
              <a:defRPr/>
            </a:pPr>
            <a:endParaRPr lang="tr-TR"/>
          </a:p>
        </p:txBody>
      </p:sp>
    </p:spTree>
    <p:extLst>
      <p:ext uri="{BB962C8B-B14F-4D97-AF65-F5344CB8AC3E}">
        <p14:creationId xmlns:p14="http://schemas.microsoft.com/office/powerpoint/2010/main" val="2975317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04CCB61B-C21F-4623-A399-BBBB02E43EAC}"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E3AB6464-53E6-4E4E-B642-5F401E47D289}" type="slidenum">
              <a:rPr lang="tr-TR"/>
              <a:pPr>
                <a:defRPr/>
              </a:pPr>
              <a:t>‹#›</a:t>
            </a:fld>
            <a:endParaRPr lang="tr-TR"/>
          </a:p>
        </p:txBody>
      </p:sp>
    </p:spTree>
    <p:extLst>
      <p:ext uri="{BB962C8B-B14F-4D97-AF65-F5344CB8AC3E}">
        <p14:creationId xmlns:p14="http://schemas.microsoft.com/office/powerpoint/2010/main" val="1327063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defTabSz="914400" eaLnBrk="1" hangingPunct="1">
              <a:defRPr>
                <a:cs typeface="Arial" charset="0"/>
              </a:defRPr>
            </a:lvl1pPr>
          </a:lstStyle>
          <a:p>
            <a:pPr>
              <a:defRPr/>
            </a:pPr>
            <a:fld id="{30BE140C-1C9E-4B63-9510-4C351FACF7FC}" type="datetimeFigureOut">
              <a:rPr lang="tr-TR"/>
              <a:pPr>
                <a:defRPr/>
              </a:pPr>
              <a:t>24.04.2016</a:t>
            </a:fld>
            <a:endParaRPr lang="tr-TR"/>
          </a:p>
        </p:txBody>
      </p:sp>
      <p:sp>
        <p:nvSpPr>
          <p:cNvPr id="8"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9"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061BE733-A6CB-43FC-A212-C456B9A9DD6C}" type="slidenum">
              <a:rPr lang="tr-TR"/>
              <a:pPr>
                <a:defRPr/>
              </a:pPr>
              <a:t>‹#›</a:t>
            </a:fld>
            <a:endParaRPr lang="tr-TR"/>
          </a:p>
        </p:txBody>
      </p:sp>
    </p:spTree>
    <p:extLst>
      <p:ext uri="{BB962C8B-B14F-4D97-AF65-F5344CB8AC3E}">
        <p14:creationId xmlns:p14="http://schemas.microsoft.com/office/powerpoint/2010/main" val="562001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defTabSz="914400" eaLnBrk="1" hangingPunct="1">
              <a:defRPr>
                <a:cs typeface="Arial" charset="0"/>
              </a:defRPr>
            </a:lvl1pPr>
          </a:lstStyle>
          <a:p>
            <a:pPr>
              <a:defRPr/>
            </a:pPr>
            <a:fld id="{B3639500-238D-4833-ADCA-35B9A852647F}" type="datetimeFigureOut">
              <a:rPr lang="tr-TR"/>
              <a:pPr>
                <a:defRPr/>
              </a:pPr>
              <a:t>24.04.2016</a:t>
            </a:fld>
            <a:endParaRPr lang="tr-TR"/>
          </a:p>
        </p:txBody>
      </p:sp>
      <p:sp>
        <p:nvSpPr>
          <p:cNvPr id="6" name="Footer Placeholder 5"/>
          <p:cNvSpPr>
            <a:spLocks noGrp="1"/>
          </p:cNvSpPr>
          <p:nvPr>
            <p:ph type="ftr" sz="quarter" idx="15"/>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6"/>
          </p:nvPr>
        </p:nvSpPr>
        <p:spPr/>
        <p:txBody>
          <a:bodyPr/>
          <a:lstStyle>
            <a:lvl1pPr defTabSz="914400" eaLnBrk="1" hangingPunct="1">
              <a:defRPr>
                <a:cs typeface="Arial" charset="0"/>
              </a:defRPr>
            </a:lvl1pPr>
          </a:lstStyle>
          <a:p>
            <a:pPr>
              <a:defRPr/>
            </a:pPr>
            <a:fld id="{AA1B4DF3-36E0-4B84-88D2-8CF0F0686749}" type="slidenum">
              <a:rPr lang="tr-TR"/>
              <a:pPr>
                <a:defRPr/>
              </a:pPr>
              <a:t>‹#›</a:t>
            </a:fld>
            <a:endParaRPr lang="tr-TR"/>
          </a:p>
        </p:txBody>
      </p:sp>
    </p:spTree>
    <p:extLst>
      <p:ext uri="{BB962C8B-B14F-4D97-AF65-F5344CB8AC3E}">
        <p14:creationId xmlns:p14="http://schemas.microsoft.com/office/powerpoint/2010/main" val="2897865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defTabSz="914400" eaLnBrk="1" hangingPunct="1">
              <a:defRPr>
                <a:cs typeface="Arial" charset="0"/>
              </a:defRPr>
            </a:lvl1pPr>
          </a:lstStyle>
          <a:p>
            <a:pPr>
              <a:defRPr/>
            </a:pPr>
            <a:fld id="{958434D0-E26F-40CF-BE60-8DD1FA0BB529}" type="datetimeFigureOut">
              <a:rPr lang="tr-TR"/>
              <a:pPr>
                <a:defRPr/>
              </a:pPr>
              <a:t>24.04.2016</a:t>
            </a:fld>
            <a:endParaRPr lang="tr-TR"/>
          </a:p>
        </p:txBody>
      </p:sp>
      <p:sp>
        <p:nvSpPr>
          <p:cNvPr id="8" name="Footer Placeholder 7"/>
          <p:cNvSpPr>
            <a:spLocks noGrp="1"/>
          </p:cNvSpPr>
          <p:nvPr>
            <p:ph type="ftr" sz="quarter" idx="16"/>
          </p:nvPr>
        </p:nvSpPr>
        <p:spPr/>
        <p:txBody>
          <a:bodyPr/>
          <a:lstStyle>
            <a:lvl1pPr defTabSz="914400" eaLnBrk="1" hangingPunct="1">
              <a:defRPr>
                <a:cs typeface="Arial" charset="0"/>
              </a:defRPr>
            </a:lvl1pPr>
          </a:lstStyle>
          <a:p>
            <a:pPr>
              <a:defRPr/>
            </a:pPr>
            <a:endParaRPr lang="tr-TR"/>
          </a:p>
        </p:txBody>
      </p:sp>
      <p:sp>
        <p:nvSpPr>
          <p:cNvPr id="9" name="Slide Number Placeholder 8"/>
          <p:cNvSpPr>
            <a:spLocks noGrp="1"/>
          </p:cNvSpPr>
          <p:nvPr>
            <p:ph type="sldNum" sz="quarter" idx="17"/>
          </p:nvPr>
        </p:nvSpPr>
        <p:spPr/>
        <p:txBody>
          <a:bodyPr/>
          <a:lstStyle>
            <a:lvl1pPr defTabSz="914400" eaLnBrk="1" hangingPunct="1">
              <a:defRPr>
                <a:cs typeface="Arial" charset="0"/>
              </a:defRPr>
            </a:lvl1pPr>
          </a:lstStyle>
          <a:p>
            <a:pPr>
              <a:defRPr/>
            </a:pPr>
            <a:fld id="{452E7B18-DC5D-480D-B92E-BBDBC68B4D55}" type="slidenum">
              <a:rPr lang="tr-TR"/>
              <a:pPr>
                <a:defRPr/>
              </a:pPr>
              <a:t>‹#›</a:t>
            </a:fld>
            <a:endParaRPr lang="tr-TR"/>
          </a:p>
        </p:txBody>
      </p:sp>
    </p:spTree>
    <p:extLst>
      <p:ext uri="{BB962C8B-B14F-4D97-AF65-F5344CB8AC3E}">
        <p14:creationId xmlns:p14="http://schemas.microsoft.com/office/powerpoint/2010/main" val="948674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defTabSz="914400" eaLnBrk="1" hangingPunct="1">
              <a:defRPr>
                <a:cs typeface="Arial" charset="0"/>
              </a:defRPr>
            </a:lvl1pPr>
          </a:lstStyle>
          <a:p>
            <a:pPr>
              <a:defRPr/>
            </a:pPr>
            <a:fld id="{57163BA6-06C9-4CC5-99A7-8263DA9CA90E}" type="datetimeFigureOut">
              <a:rPr lang="tr-TR"/>
              <a:pPr>
                <a:defRPr/>
              </a:pPr>
              <a:t>24.04.2016</a:t>
            </a:fld>
            <a:endParaRPr lang="tr-TR"/>
          </a:p>
        </p:txBody>
      </p:sp>
      <p:sp>
        <p:nvSpPr>
          <p:cNvPr id="4" name="Footer Placeholder 3"/>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5" name="Slide Number Placeholder 4"/>
          <p:cNvSpPr>
            <a:spLocks noGrp="1"/>
          </p:cNvSpPr>
          <p:nvPr>
            <p:ph type="sldNum" sz="quarter" idx="12"/>
          </p:nvPr>
        </p:nvSpPr>
        <p:spPr/>
        <p:txBody>
          <a:bodyPr/>
          <a:lstStyle>
            <a:lvl1pPr defTabSz="914400" eaLnBrk="1" hangingPunct="1">
              <a:defRPr>
                <a:cs typeface="Arial" charset="0"/>
              </a:defRPr>
            </a:lvl1pPr>
          </a:lstStyle>
          <a:p>
            <a:pPr>
              <a:defRPr/>
            </a:pPr>
            <a:fld id="{E614CB75-5F45-4E17-85DE-7C303C29FDE6}" type="slidenum">
              <a:rPr lang="tr-TR"/>
              <a:pPr>
                <a:defRPr/>
              </a:pPr>
              <a:t>‹#›</a:t>
            </a:fld>
            <a:endParaRPr lang="tr-TR"/>
          </a:p>
        </p:txBody>
      </p:sp>
    </p:spTree>
    <p:extLst>
      <p:ext uri="{BB962C8B-B14F-4D97-AF65-F5344CB8AC3E}">
        <p14:creationId xmlns:p14="http://schemas.microsoft.com/office/powerpoint/2010/main" val="2625155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1" hangingPunct="1">
              <a:defRPr>
                <a:cs typeface="Arial" charset="0"/>
              </a:defRPr>
            </a:lvl1pPr>
          </a:lstStyle>
          <a:p>
            <a:pPr>
              <a:defRPr/>
            </a:pPr>
            <a:fld id="{8382DF47-4D55-406F-BACF-5EE2A0E975FF}" type="datetimeFigureOut">
              <a:rPr lang="tr-TR"/>
              <a:pPr>
                <a:defRPr/>
              </a:pPr>
              <a:t>24.04.2016</a:t>
            </a:fld>
            <a:endParaRPr lang="tr-TR"/>
          </a:p>
        </p:txBody>
      </p:sp>
      <p:sp>
        <p:nvSpPr>
          <p:cNvPr id="3" name="Footer Placeholder 2"/>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4" name="Slide Number Placeholder 3"/>
          <p:cNvSpPr>
            <a:spLocks noGrp="1"/>
          </p:cNvSpPr>
          <p:nvPr>
            <p:ph type="sldNum" sz="quarter" idx="12"/>
          </p:nvPr>
        </p:nvSpPr>
        <p:spPr/>
        <p:txBody>
          <a:bodyPr/>
          <a:lstStyle>
            <a:lvl1pPr defTabSz="914400" eaLnBrk="1" hangingPunct="1">
              <a:defRPr>
                <a:cs typeface="Arial" charset="0"/>
              </a:defRPr>
            </a:lvl1pPr>
          </a:lstStyle>
          <a:p>
            <a:pPr>
              <a:defRPr/>
            </a:pPr>
            <a:fld id="{9DA017C4-7460-4B39-940E-E8BF59EAB8EF}" type="slidenum">
              <a:rPr lang="tr-TR"/>
              <a:pPr>
                <a:defRPr/>
              </a:pPr>
              <a:t>‹#›</a:t>
            </a:fld>
            <a:endParaRPr lang="tr-TR"/>
          </a:p>
        </p:txBody>
      </p:sp>
    </p:spTree>
    <p:extLst>
      <p:ext uri="{BB962C8B-B14F-4D97-AF65-F5344CB8AC3E}">
        <p14:creationId xmlns:p14="http://schemas.microsoft.com/office/powerpoint/2010/main" val="4048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90827C8-9891-4390-BDB2-B368F0063931}"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1955A2-D7DD-45A5-B0CF-7200274692C1}" type="slidenum">
              <a:rPr lang="tr-TR" smtClean="0"/>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20158A6E-D7A9-4795-B7D9-FD62893484A0}"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70D37E01-3A32-4713-9CC4-024F7DBF9704}" type="slidenum">
              <a:rPr lang="tr-TR"/>
              <a:pPr>
                <a:defRPr/>
              </a:pPr>
              <a:t>‹#›</a:t>
            </a:fld>
            <a:endParaRPr lang="tr-TR"/>
          </a:p>
        </p:txBody>
      </p:sp>
    </p:spTree>
    <p:extLst>
      <p:ext uri="{BB962C8B-B14F-4D97-AF65-F5344CB8AC3E}">
        <p14:creationId xmlns:p14="http://schemas.microsoft.com/office/powerpoint/2010/main" val="2531359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6EAE5704-8DCD-4784-B8E9-DB621DBE7D97}"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43C2409B-FE1E-4527-86EF-749722E324DE}" type="slidenum">
              <a:rPr lang="tr-TR"/>
              <a:pPr>
                <a:defRPr/>
              </a:pPr>
              <a:t>‹#›</a:t>
            </a:fld>
            <a:endParaRPr lang="tr-TR"/>
          </a:p>
        </p:txBody>
      </p:sp>
    </p:spTree>
    <p:extLst>
      <p:ext uri="{BB962C8B-B14F-4D97-AF65-F5344CB8AC3E}">
        <p14:creationId xmlns:p14="http://schemas.microsoft.com/office/powerpoint/2010/main" val="1771228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BAB2A19F-823D-49BA-94CC-B2EB8165E31B}"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478BB513-3E84-4B0D-8B5E-B8D732B88898}" type="slidenum">
              <a:rPr lang="tr-TR"/>
              <a:pPr>
                <a:defRPr/>
              </a:pPr>
              <a:t>‹#›</a:t>
            </a:fld>
            <a:endParaRPr lang="tr-TR"/>
          </a:p>
        </p:txBody>
      </p:sp>
    </p:spTree>
    <p:extLst>
      <p:ext uri="{BB962C8B-B14F-4D97-AF65-F5344CB8AC3E}">
        <p14:creationId xmlns:p14="http://schemas.microsoft.com/office/powerpoint/2010/main" val="21197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76AA456A-52B3-49A8-97FC-C1C99FE27873}"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7017F3C0-3881-448A-A3D5-09B8012E5F45}" type="slidenum">
              <a:rPr lang="tr-TR"/>
              <a:pPr>
                <a:defRPr/>
              </a:pPr>
              <a:t>‹#›</a:t>
            </a:fld>
            <a:endParaRPr lang="tr-TR"/>
          </a:p>
        </p:txBody>
      </p:sp>
    </p:spTree>
    <p:extLst>
      <p:ext uri="{BB962C8B-B14F-4D97-AF65-F5344CB8AC3E}">
        <p14:creationId xmlns:p14="http://schemas.microsoft.com/office/powerpoint/2010/main" val="983154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90827C8-9891-4390-BDB2-B368F0063931}"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1955A2-D7DD-45A5-B0CF-7200274692C1}"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90827C8-9891-4390-BDB2-B368F0063931}" type="datetimeFigureOut">
              <a:rPr lang="tr-TR" smtClean="0"/>
              <a:t>24.04.2016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81955A2-D7DD-45A5-B0CF-7200274692C1}"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90827C8-9891-4390-BDB2-B368F0063931}" type="datetimeFigureOut">
              <a:rPr lang="tr-TR" smtClean="0"/>
              <a:t>24.04.2016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81955A2-D7DD-45A5-B0CF-7200274692C1}"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827C8-9891-4390-BDB2-B368F0063931}" type="datetimeFigureOut">
              <a:rPr lang="tr-TR" smtClean="0"/>
              <a:t>24.04.2016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81955A2-D7DD-45A5-B0CF-7200274692C1}"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90827C8-9891-4390-BDB2-B368F0063931}"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1955A2-D7DD-45A5-B0CF-7200274692C1}" type="slidenum">
              <a:rPr lang="tr-TR" smtClean="0"/>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A90827C8-9891-4390-BDB2-B368F0063931}" type="datetimeFigureOut">
              <a:rPr lang="tr-TR" smtClean="0"/>
              <a:t>24.04.2016</a:t>
            </a:fld>
            <a:endParaRPr lang="tr-TR"/>
          </a:p>
        </p:txBody>
      </p:sp>
      <p:sp>
        <p:nvSpPr>
          <p:cNvPr id="9" name="Slide Number Placeholder 8"/>
          <p:cNvSpPr>
            <a:spLocks noGrp="1"/>
          </p:cNvSpPr>
          <p:nvPr>
            <p:ph type="sldNum" sz="quarter" idx="11"/>
          </p:nvPr>
        </p:nvSpPr>
        <p:spPr/>
        <p:txBody>
          <a:bodyPr/>
          <a:lstStyle/>
          <a:p>
            <a:fld id="{281955A2-D7DD-45A5-B0CF-7200274692C1}"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81955A2-D7DD-45A5-B0CF-7200274692C1}" type="slidenum">
              <a:rPr lang="tr-TR" smtClean="0"/>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90827C8-9891-4390-BDB2-B368F0063931}" type="datetimeFigureOut">
              <a:rPr lang="tr-TR" smtClean="0"/>
              <a:t>24.04.2016</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Dik Üçgen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Düz Bağlayıcı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Düz Bağlayıcı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Başlık Yer Tutucusu 21"/>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90827C8-9891-4390-BDB2-B368F0063931}" type="datetimeFigureOut">
              <a:rPr lang="tr-TR" smtClean="0"/>
              <a:t>24.04.2016</a:t>
            </a:fld>
            <a:endParaRPr lang="tr-TR"/>
          </a:p>
        </p:txBody>
      </p:sp>
      <p:sp>
        <p:nvSpPr>
          <p:cNvPr id="3" name="Altbilgi Yer Tutucusu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Slayt Numarası Yer Tutucus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81955A2-D7DD-45A5-B0CF-7200274692C1}"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DCD3D96A-8E81-4813-A27A-D7008A11688D}" type="datetimeFigureOut">
              <a:rPr lang="en-US"/>
              <a:pPr fontAlgn="base">
                <a:spcBef>
                  <a:spcPct val="0"/>
                </a:spcBef>
                <a:spcAft>
                  <a:spcPct val="0"/>
                </a:spcAft>
                <a:defRPr/>
              </a:pPr>
              <a:t>4/24/2016</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endParaRPr lang="tr-T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07F75562-9069-4F07-86A2-624FA252D359}" type="slidenum">
              <a:rPr lang="en-US"/>
              <a:pPr fontAlgn="base">
                <a:spcBef>
                  <a:spcPct val="0"/>
                </a:spcBef>
                <a:spcAft>
                  <a:spcPct val="0"/>
                </a:spcAft>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9166239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hyperlink" Target="http://www.igdirtso.org.tr/" TargetMode="External"/><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hyperlink" Target="http://webnak.com.tr/" TargetMode="Externa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1507"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fontAlgn="base">
              <a:spcBef>
                <a:spcPct val="0"/>
              </a:spcBef>
              <a:spcAft>
                <a:spcPct val="0"/>
              </a:spcAft>
              <a:buFontTx/>
              <a:buNone/>
            </a:pPr>
            <a:r>
              <a:rPr lang="tr-TR" altLang="tr-TR" sz="1400" smtClean="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srgbClr val="000000"/>
              </a:solidFill>
              <a:latin typeface="Calibri" pitchFamily="34" charset="0"/>
              <a:ea typeface="Calibri" pitchFamily="34" charset="0"/>
              <a:cs typeface="Times New Roman" pitchFamily="18" charset="0"/>
            </a:endParaRPr>
          </a:p>
        </p:txBody>
      </p:sp>
      <p:sp>
        <p:nvSpPr>
          <p:cNvPr id="21515" name="Metin kutusu 4"/>
          <p:cNvSpPr txBox="1">
            <a:spLocks noChangeArrowheads="1"/>
          </p:cNvSpPr>
          <p:nvPr/>
        </p:nvSpPr>
        <p:spPr bwMode="auto">
          <a:xfrm>
            <a:off x="685800" y="2768600"/>
            <a:ext cx="7920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lvl="0" algn="ctr" defTabSz="914400" eaLnBrk="1" hangingPunct="1">
              <a:spcBef>
                <a:spcPts val="0"/>
              </a:spcBef>
              <a:buNone/>
            </a:pPr>
            <a:r>
              <a:rPr lang="tr-TR" altLang="tr-TR" sz="1800" b="1" dirty="0">
                <a:solidFill>
                  <a:srgbClr val="000000"/>
                </a:solidFill>
                <a:latin typeface="Times New Roman" pitchFamily="18" charset="0"/>
                <a:cs typeface="Times New Roman" pitchFamily="18" charset="0"/>
              </a:rPr>
              <a:t>ULAŞTIRMA VE LOJİSTİK MESLEKİ EĞİTİM</a:t>
            </a:r>
          </a:p>
          <a:p>
            <a:pPr lvl="0" algn="ctr" defTabSz="914400" eaLnBrk="1" hangingPunct="1">
              <a:spcBef>
                <a:spcPts val="0"/>
              </a:spcBef>
              <a:buNone/>
            </a:pPr>
            <a:r>
              <a:rPr lang="tr-TR" altLang="tr-TR" sz="1800" b="1" dirty="0">
                <a:solidFill>
                  <a:srgbClr val="000000"/>
                </a:solidFill>
                <a:latin typeface="Times New Roman" pitchFamily="18" charset="0"/>
                <a:cs typeface="Times New Roman" pitchFamily="18" charset="0"/>
              </a:rPr>
              <a:t>LOJİSTİK BELGELER</a:t>
            </a:r>
          </a:p>
          <a:p>
            <a:pPr lvl="0" algn="ctr" defTabSz="914400" eaLnBrk="1" hangingPunct="1">
              <a:spcBef>
                <a:spcPts val="0"/>
              </a:spcBef>
              <a:buNone/>
            </a:pPr>
            <a:r>
              <a:rPr lang="tr-TR" altLang="tr-TR" sz="1800" b="1" dirty="0">
                <a:solidFill>
                  <a:srgbClr val="000000"/>
                </a:solidFill>
                <a:latin typeface="Times New Roman" pitchFamily="18" charset="0"/>
                <a:cs typeface="Times New Roman" pitchFamily="18" charset="0"/>
              </a:rPr>
              <a:t>(SEVK (TAŞIMA) BELGELERİ)</a:t>
            </a:r>
          </a:p>
          <a:p>
            <a:pPr lvl="0" algn="ctr" defTabSz="914400" eaLnBrk="1" hangingPunct="1">
              <a:spcBef>
                <a:spcPts val="0"/>
              </a:spcBef>
              <a:buNone/>
            </a:pPr>
            <a:r>
              <a:rPr lang="tr-TR" altLang="tr-TR" sz="1800" b="1" dirty="0" err="1">
                <a:solidFill>
                  <a:srgbClr val="000000"/>
                </a:solidFill>
                <a:latin typeface="Times New Roman" pitchFamily="18" charset="0"/>
                <a:cs typeface="Times New Roman" pitchFamily="18" charset="0"/>
              </a:rPr>
              <a:t>Öğr.Gör.Selim</a:t>
            </a:r>
            <a:r>
              <a:rPr lang="tr-TR" altLang="tr-TR" sz="1800" b="1" dirty="0">
                <a:solidFill>
                  <a:srgbClr val="000000"/>
                </a:solidFill>
                <a:latin typeface="Times New Roman" pitchFamily="18" charset="0"/>
                <a:cs typeface="Times New Roman" pitchFamily="18" charset="0"/>
              </a:rPr>
              <a:t> TAKUR</a:t>
            </a:r>
            <a:endParaRPr lang="tr-TR" altLang="tr-TR" sz="18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16985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tr-TR" sz="3500" dirty="0" smtClean="0"/>
              <a:t>3. Özellikli </a:t>
            </a:r>
            <a:r>
              <a:rPr lang="tr-TR" sz="3500" dirty="0"/>
              <a:t>Deniz </a:t>
            </a:r>
            <a:r>
              <a:rPr lang="tr-TR" sz="3500" dirty="0" smtClean="0"/>
              <a:t>Konşimentoları</a:t>
            </a:r>
            <a:endParaRPr lang="tr-TR" sz="3500" dirty="0"/>
          </a:p>
        </p:txBody>
      </p:sp>
      <p:sp>
        <p:nvSpPr>
          <p:cNvPr id="3" name="İçerik Yer Tutucusu 2"/>
          <p:cNvSpPr>
            <a:spLocks noGrp="1"/>
          </p:cNvSpPr>
          <p:nvPr>
            <p:ph idx="1"/>
          </p:nvPr>
        </p:nvSpPr>
        <p:spPr/>
        <p:txBody>
          <a:bodyPr>
            <a:normAutofit/>
          </a:bodyPr>
          <a:lstStyle/>
          <a:p>
            <a:pPr algn="just"/>
            <a:r>
              <a:rPr lang="tr-TR" b="1" dirty="0"/>
              <a:t>Temiz </a:t>
            </a:r>
            <a:r>
              <a:rPr lang="tr-TR" b="1" dirty="0" smtClean="0"/>
              <a:t>Konşimento; </a:t>
            </a:r>
            <a:r>
              <a:rPr lang="tr-TR" dirty="0"/>
              <a:t>Temiz konşimento, mallarda veya ambalajlarında dış görünüş itibariyle gözle görülür bir hasar (kusur, bozuk, yırtık, kırık, çatlak, vb.) olduğunu açıkça gösteren ek bir ibare ya da kayıt taşımayan konşimentolara denir.</a:t>
            </a:r>
          </a:p>
          <a:p>
            <a:pPr algn="just"/>
            <a:r>
              <a:rPr lang="tr-TR" b="1" dirty="0"/>
              <a:t>Kirli </a:t>
            </a:r>
            <a:r>
              <a:rPr lang="tr-TR" b="1" dirty="0" smtClean="0"/>
              <a:t>Konşimento; </a:t>
            </a:r>
            <a:r>
              <a:rPr lang="tr-TR" dirty="0"/>
              <a:t>M</a:t>
            </a:r>
            <a:r>
              <a:rPr lang="tr-TR" dirty="0" smtClean="0"/>
              <a:t>alın </a:t>
            </a:r>
            <a:r>
              <a:rPr lang="tr-TR" dirty="0"/>
              <a:t>ambalajının sağlam olmadığını belirten konşimentodur.</a:t>
            </a:r>
          </a:p>
        </p:txBody>
      </p:sp>
      <p:sp>
        <p:nvSpPr>
          <p:cNvPr id="4" name="Dikdörtgen 3"/>
          <p:cNvSpPr/>
          <p:nvPr/>
        </p:nvSpPr>
        <p:spPr>
          <a:xfrm>
            <a:off x="6516216" y="0"/>
            <a:ext cx="2627784" cy="404664"/>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Deniz Kon. Türleri</a:t>
            </a:r>
            <a:endParaRPr lang="tr-TR" dirty="0">
              <a:solidFill>
                <a:schemeClr val="tx1"/>
              </a:solidFill>
            </a:endParaRPr>
          </a:p>
        </p:txBody>
      </p:sp>
    </p:spTree>
    <p:extLst>
      <p:ext uri="{BB962C8B-B14F-4D97-AF65-F5344CB8AC3E}">
        <p14:creationId xmlns:p14="http://schemas.microsoft.com/office/powerpoint/2010/main" val="2507840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3. Özellikli Deniz Konşimentoları</a:t>
            </a:r>
          </a:p>
        </p:txBody>
      </p:sp>
      <p:sp>
        <p:nvSpPr>
          <p:cNvPr id="3" name="İçerik Yer Tutucusu 2"/>
          <p:cNvSpPr>
            <a:spLocks noGrp="1"/>
          </p:cNvSpPr>
          <p:nvPr>
            <p:ph idx="1"/>
          </p:nvPr>
        </p:nvSpPr>
        <p:spPr/>
        <p:txBody>
          <a:bodyPr>
            <a:normAutofit fontScale="92500" lnSpcReduction="20000"/>
          </a:bodyPr>
          <a:lstStyle/>
          <a:p>
            <a:pPr algn="just"/>
            <a:r>
              <a:rPr lang="tr-TR" b="1" dirty="0"/>
              <a:t>Bayat </a:t>
            </a:r>
            <a:r>
              <a:rPr lang="tr-TR" b="1" dirty="0" smtClean="0"/>
              <a:t>Konşimento; </a:t>
            </a:r>
            <a:r>
              <a:rPr lang="tr-TR" dirty="0"/>
              <a:t>Deniz konşimentosunun da bulunabileceği vesaik, bankaya yasal bir vade içinde (vade belirtilmemiş ise, 21 gün içinde) bankaya ibraz edilmelidir. Bu tarihten sonra getirilen vesaike “Geçkin veya Bayat Evrak (Rezervli Evrak)” denilir.</a:t>
            </a:r>
            <a:r>
              <a:rPr lang="tr-TR" b="1" dirty="0" smtClean="0"/>
              <a:t> </a:t>
            </a:r>
            <a:r>
              <a:rPr lang="tr-TR" dirty="0"/>
              <a:t>Bu vesaik içinde yer alan konşimentoya ise “Geçkin (Bayat) Konşimento” adı verilir</a:t>
            </a:r>
            <a:r>
              <a:rPr lang="tr-TR" dirty="0" smtClean="0"/>
              <a:t>.</a:t>
            </a:r>
          </a:p>
          <a:p>
            <a:pPr algn="just"/>
            <a:r>
              <a:rPr lang="tr-TR" b="1" dirty="0"/>
              <a:t>Kısa </a:t>
            </a:r>
            <a:r>
              <a:rPr lang="tr-TR" b="1" dirty="0" smtClean="0"/>
              <a:t>Konşimento; </a:t>
            </a:r>
            <a:r>
              <a:rPr lang="tr-TR" dirty="0"/>
              <a:t>T</a:t>
            </a:r>
            <a:r>
              <a:rPr lang="tr-TR" dirty="0" smtClean="0"/>
              <a:t>aşıma </a:t>
            </a:r>
            <a:r>
              <a:rPr lang="tr-TR" dirty="0"/>
              <a:t>şartlarının konşimentonun sadece ön yüzünde kısaca gösterilmesi</a:t>
            </a:r>
          </a:p>
        </p:txBody>
      </p:sp>
      <p:sp>
        <p:nvSpPr>
          <p:cNvPr id="4" name="Dikdörtgen 3"/>
          <p:cNvSpPr/>
          <p:nvPr/>
        </p:nvSpPr>
        <p:spPr>
          <a:xfrm>
            <a:off x="6516216" y="0"/>
            <a:ext cx="2627784" cy="404664"/>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Deniz Kon. Türleri</a:t>
            </a:r>
            <a:endParaRPr lang="tr-TR" dirty="0">
              <a:solidFill>
                <a:schemeClr val="tx1"/>
              </a:solidFill>
            </a:endParaRPr>
          </a:p>
        </p:txBody>
      </p:sp>
    </p:spTree>
    <p:extLst>
      <p:ext uri="{BB962C8B-B14F-4D97-AF65-F5344CB8AC3E}">
        <p14:creationId xmlns:p14="http://schemas.microsoft.com/office/powerpoint/2010/main" val="3794005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3. Özellikli Deniz Konşimentoları</a:t>
            </a:r>
          </a:p>
        </p:txBody>
      </p:sp>
      <p:sp>
        <p:nvSpPr>
          <p:cNvPr id="3" name="İçerik Yer Tutucusu 2"/>
          <p:cNvSpPr>
            <a:spLocks noGrp="1"/>
          </p:cNvSpPr>
          <p:nvPr>
            <p:ph idx="1"/>
          </p:nvPr>
        </p:nvSpPr>
        <p:spPr/>
        <p:txBody>
          <a:bodyPr/>
          <a:lstStyle/>
          <a:p>
            <a:pPr algn="just"/>
            <a:r>
              <a:rPr lang="tr-TR" b="1" dirty="0"/>
              <a:t>Düzenli Hat </a:t>
            </a:r>
            <a:r>
              <a:rPr lang="tr-TR" b="1" dirty="0" smtClean="0"/>
              <a:t>Konşimentosu; </a:t>
            </a:r>
            <a:r>
              <a:rPr lang="tr-TR" dirty="0"/>
              <a:t>A</a:t>
            </a:r>
            <a:r>
              <a:rPr lang="tr-TR" dirty="0" smtClean="0"/>
              <a:t>ynı </a:t>
            </a:r>
            <a:r>
              <a:rPr lang="tr-TR" dirty="0"/>
              <a:t>hat üzerinde tarifeli ve sürekli sefer yapan gemiler tarafından düzenlenir</a:t>
            </a:r>
            <a:r>
              <a:rPr lang="tr-TR" dirty="0" smtClean="0"/>
              <a:t>.</a:t>
            </a:r>
          </a:p>
          <a:p>
            <a:pPr algn="just"/>
            <a:r>
              <a:rPr lang="tr-TR" b="1" dirty="0"/>
              <a:t>Konteyner </a:t>
            </a:r>
            <a:r>
              <a:rPr lang="tr-TR" b="1" dirty="0" smtClean="0"/>
              <a:t>Konşimentosu; </a:t>
            </a:r>
            <a:r>
              <a:rPr lang="tr-TR" dirty="0"/>
              <a:t>Konteyner konşimentoları, konteynerle taşınan mallar için kullanılan ve gemi  şirketleri ya da acenteleri tarafından düzenlenen konşimentolara denir. </a:t>
            </a:r>
            <a:endParaRPr lang="tr-TR" b="1" dirty="0" smtClean="0"/>
          </a:p>
          <a:p>
            <a:pPr algn="just"/>
            <a:endParaRPr lang="tr-TR" dirty="0"/>
          </a:p>
          <a:p>
            <a:pPr algn="just"/>
            <a:endParaRPr lang="tr-TR" dirty="0"/>
          </a:p>
        </p:txBody>
      </p:sp>
      <p:sp>
        <p:nvSpPr>
          <p:cNvPr id="4" name="Dikdörtgen 3"/>
          <p:cNvSpPr/>
          <p:nvPr/>
        </p:nvSpPr>
        <p:spPr>
          <a:xfrm>
            <a:off x="6516216" y="0"/>
            <a:ext cx="2627784" cy="404664"/>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Deniz Kon. Türleri</a:t>
            </a:r>
            <a:endParaRPr lang="tr-TR" dirty="0">
              <a:solidFill>
                <a:schemeClr val="tx1"/>
              </a:solidFill>
            </a:endParaRPr>
          </a:p>
        </p:txBody>
      </p:sp>
    </p:spTree>
    <p:extLst>
      <p:ext uri="{BB962C8B-B14F-4D97-AF65-F5344CB8AC3E}">
        <p14:creationId xmlns:p14="http://schemas.microsoft.com/office/powerpoint/2010/main" val="3797277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3. Özellikli Deniz Konşimentoları</a:t>
            </a:r>
          </a:p>
        </p:txBody>
      </p:sp>
      <p:sp>
        <p:nvSpPr>
          <p:cNvPr id="3" name="İçerik Yer Tutucusu 2"/>
          <p:cNvSpPr>
            <a:spLocks noGrp="1"/>
          </p:cNvSpPr>
          <p:nvPr>
            <p:ph idx="1"/>
          </p:nvPr>
        </p:nvSpPr>
        <p:spPr/>
        <p:txBody>
          <a:bodyPr>
            <a:normAutofit fontScale="85000" lnSpcReduction="20000"/>
          </a:bodyPr>
          <a:lstStyle/>
          <a:p>
            <a:pPr algn="just"/>
            <a:r>
              <a:rPr lang="tr-TR" b="1" dirty="0"/>
              <a:t>Tek </a:t>
            </a:r>
            <a:r>
              <a:rPr lang="tr-TR" b="1" dirty="0" smtClean="0"/>
              <a:t>Konşimento; </a:t>
            </a:r>
            <a:r>
              <a:rPr lang="tr-TR" dirty="0"/>
              <a:t>Tek konşimento, malların taşınması sırasında yapılacak aktarmaları (deniz yolundan sonra kara yolu ya da kara yolundan sonra deniz yolu) kapsamak üzere hazırlanan konşimentoya denir</a:t>
            </a:r>
            <a:r>
              <a:rPr lang="tr-TR" dirty="0" smtClean="0"/>
              <a:t>.</a:t>
            </a:r>
          </a:p>
          <a:p>
            <a:pPr marL="342900" lvl="3" indent="-342900" algn="just">
              <a:buFont typeface="Arial" panose="020B0604020202020204" pitchFamily="34" charset="0"/>
              <a:buChar char="•"/>
            </a:pPr>
            <a:r>
              <a:rPr lang="tr-TR" sz="3200" b="1" dirty="0"/>
              <a:t>Ciro Edilemez Deniz Yolu Taşıma </a:t>
            </a:r>
            <a:r>
              <a:rPr lang="tr-TR" sz="3200" b="1" dirty="0" smtClean="0"/>
              <a:t>Senetler; </a:t>
            </a:r>
            <a:r>
              <a:rPr lang="tr-TR" sz="3200" dirty="0"/>
              <a:t>Normal deniz yolu konşimentoları ciro edilebilme özelliğine sahip oldukları için malların ithalatçıya ulaşması bazen gecikebilmektedir. Bu durum ithalatçının ek masraflarla karşılaşmasına sebep olmaktadır. Bunu önlemek için uygulamada, ciro edilebilir bir kıymetli, evrak olmayan ve dolayısıyla daha hızlı hareket edebilen, “Ciro Edilemez Deniz Yolu Taşıma Senetleri” kullanılır.</a:t>
            </a:r>
          </a:p>
          <a:p>
            <a:pPr marL="342900" lvl="3" indent="-342900" algn="just">
              <a:buFont typeface="Arial" panose="020B0604020202020204" pitchFamily="34" charset="0"/>
              <a:buChar char="•"/>
            </a:pPr>
            <a:endParaRPr lang="tr-TR" sz="3200" b="1" dirty="0"/>
          </a:p>
          <a:p>
            <a:pPr algn="just"/>
            <a:endParaRPr lang="tr-TR" dirty="0"/>
          </a:p>
        </p:txBody>
      </p:sp>
      <p:sp>
        <p:nvSpPr>
          <p:cNvPr id="4" name="Dikdörtgen 3"/>
          <p:cNvSpPr/>
          <p:nvPr/>
        </p:nvSpPr>
        <p:spPr>
          <a:xfrm>
            <a:off x="6516216" y="0"/>
            <a:ext cx="2627784" cy="404664"/>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Deniz Kon. Türleri</a:t>
            </a:r>
            <a:endParaRPr lang="tr-TR" dirty="0">
              <a:solidFill>
                <a:schemeClr val="tx1"/>
              </a:solidFill>
            </a:endParaRPr>
          </a:p>
        </p:txBody>
      </p:sp>
    </p:spTree>
    <p:extLst>
      <p:ext uri="{BB962C8B-B14F-4D97-AF65-F5344CB8AC3E}">
        <p14:creationId xmlns:p14="http://schemas.microsoft.com/office/powerpoint/2010/main" val="3012001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lvl="1" algn="ctr" rtl="0">
              <a:spcBef>
                <a:spcPct val="0"/>
              </a:spcBef>
            </a:pPr>
            <a:r>
              <a:rPr lang="tr-TR" sz="3500" b="1" dirty="0"/>
              <a:t>Deniz Yolu Konşimentosunun </a:t>
            </a:r>
            <a:r>
              <a:rPr lang="tr-TR" sz="3500" b="1" dirty="0" smtClean="0"/>
              <a:t>Düzenlenmesi</a:t>
            </a:r>
            <a:endParaRPr lang="tr-TR" sz="3500" dirty="0"/>
          </a:p>
        </p:txBody>
      </p:sp>
      <p:sp>
        <p:nvSpPr>
          <p:cNvPr id="3" name="İçerik Yer Tutucusu 2"/>
          <p:cNvSpPr>
            <a:spLocks noGrp="1"/>
          </p:cNvSpPr>
          <p:nvPr>
            <p:ph idx="1"/>
          </p:nvPr>
        </p:nvSpPr>
        <p:spPr/>
        <p:txBody>
          <a:bodyPr/>
          <a:lstStyle/>
          <a:p>
            <a:pPr algn="just"/>
            <a:r>
              <a:rPr lang="tr-TR" dirty="0"/>
              <a:t>Konşimentoyu düzenlemeye yetkili ve yükümlü olan kişi taşıyandır. Taşıyandan başka kaptan veya donatanın (armatör, geminin işletmecisi) bu hususta yetkili kılacağı herhangi bir temsilci de, konşimento düzenleyebilir.</a:t>
            </a:r>
          </a:p>
        </p:txBody>
      </p:sp>
    </p:spTree>
    <p:extLst>
      <p:ext uri="{BB962C8B-B14F-4D97-AF65-F5344CB8AC3E}">
        <p14:creationId xmlns:p14="http://schemas.microsoft.com/office/powerpoint/2010/main" val="3150299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lgn="ctr" rtl="0">
              <a:spcBef>
                <a:spcPct val="0"/>
              </a:spcBef>
            </a:pPr>
            <a:r>
              <a:rPr lang="tr-TR" sz="3500" b="1" dirty="0"/>
              <a:t>Konşimentonun </a:t>
            </a:r>
            <a:r>
              <a:rPr lang="tr-TR" sz="3500" b="1" dirty="0" smtClean="0"/>
              <a:t>İçeriği</a:t>
            </a:r>
            <a:endParaRPr lang="tr-TR" sz="3500" dirty="0"/>
          </a:p>
        </p:txBody>
      </p:sp>
      <p:sp>
        <p:nvSpPr>
          <p:cNvPr id="3" name="İçerik Yer Tutucusu 2"/>
          <p:cNvSpPr>
            <a:spLocks noGrp="1"/>
          </p:cNvSpPr>
          <p:nvPr>
            <p:ph idx="1"/>
          </p:nvPr>
        </p:nvSpPr>
        <p:spPr>
          <a:xfrm>
            <a:off x="457200" y="1196752"/>
            <a:ext cx="8229600" cy="5256584"/>
          </a:xfrm>
        </p:spPr>
        <p:txBody>
          <a:bodyPr>
            <a:noAutofit/>
          </a:bodyPr>
          <a:lstStyle/>
          <a:p>
            <a:pPr marL="342900" lvl="2" indent="-342900" algn="just"/>
            <a:r>
              <a:rPr lang="tr-TR" sz="1800" b="1" dirty="0"/>
              <a:t>Taşıyanın Adı ve Unvanı</a:t>
            </a:r>
          </a:p>
          <a:p>
            <a:pPr marL="342900" lvl="2" indent="-342900" algn="just"/>
            <a:r>
              <a:rPr lang="tr-TR" sz="1800" b="1" dirty="0"/>
              <a:t>Kaptanın Adı</a:t>
            </a:r>
          </a:p>
          <a:p>
            <a:pPr marL="342900" lvl="2" indent="-342900" algn="just"/>
            <a:r>
              <a:rPr lang="tr-TR" sz="1800" b="1" dirty="0"/>
              <a:t>Taşıma Yapacak Geminin Adı ve Uyruğu</a:t>
            </a:r>
          </a:p>
          <a:p>
            <a:pPr marL="342900" lvl="2" indent="-342900" algn="just"/>
            <a:r>
              <a:rPr lang="tr-TR" sz="1800" b="1" dirty="0"/>
              <a:t>Yükletenin Adı</a:t>
            </a:r>
          </a:p>
          <a:p>
            <a:pPr marL="342900" lvl="2" indent="-342900" algn="just"/>
            <a:r>
              <a:rPr lang="tr-TR" sz="1800" b="1" dirty="0"/>
              <a:t>Gönderilenin Adı</a:t>
            </a:r>
          </a:p>
          <a:p>
            <a:pPr marL="342900" lvl="2" indent="-342900" algn="just"/>
            <a:r>
              <a:rPr lang="tr-TR" sz="1800" b="1" dirty="0"/>
              <a:t>Yükleme Limanı</a:t>
            </a:r>
          </a:p>
          <a:p>
            <a:pPr marL="342900" lvl="2" indent="-342900" algn="just"/>
            <a:r>
              <a:rPr lang="tr-TR" sz="1800" b="1" dirty="0"/>
              <a:t>Boşaltma ve Emir Limanı</a:t>
            </a:r>
          </a:p>
          <a:p>
            <a:pPr marL="342900" lvl="2" indent="-342900" algn="just"/>
            <a:r>
              <a:rPr lang="tr-TR" sz="1800" b="1" dirty="0"/>
              <a:t>Yük İle İlgili Bilgiler</a:t>
            </a:r>
          </a:p>
          <a:p>
            <a:pPr marL="342900" lvl="3" indent="-342900" algn="just">
              <a:buFont typeface="Arial" panose="020B0604020202020204" pitchFamily="34" charset="0"/>
              <a:buChar char="•"/>
            </a:pPr>
            <a:r>
              <a:rPr lang="tr-TR" sz="1800" b="1" dirty="0"/>
              <a:t>Yükün Türü</a:t>
            </a:r>
            <a:endParaRPr lang="tr-TR" sz="1800" dirty="0"/>
          </a:p>
          <a:p>
            <a:pPr marL="342900" lvl="3" indent="-342900" algn="just">
              <a:buFont typeface="Arial" panose="020B0604020202020204" pitchFamily="34" charset="0"/>
              <a:buChar char="•"/>
            </a:pPr>
            <a:r>
              <a:rPr lang="tr-TR" sz="1800" b="1" dirty="0"/>
              <a:t>Yükün Miktar Birimi</a:t>
            </a:r>
            <a:endParaRPr lang="tr-TR" sz="1800" dirty="0"/>
          </a:p>
          <a:p>
            <a:pPr marL="342900" lvl="3" indent="-342900" algn="just">
              <a:buFont typeface="Arial" panose="020B0604020202020204" pitchFamily="34" charset="0"/>
              <a:buChar char="•"/>
            </a:pPr>
            <a:r>
              <a:rPr lang="tr-TR" sz="1800" b="1" dirty="0"/>
              <a:t>Yükün Ambalajı</a:t>
            </a:r>
            <a:endParaRPr lang="tr-TR" sz="1800" dirty="0"/>
          </a:p>
          <a:p>
            <a:pPr algn="just"/>
            <a:r>
              <a:rPr lang="tr-TR" sz="1800" b="1" dirty="0"/>
              <a:t>Yükün </a:t>
            </a:r>
            <a:r>
              <a:rPr lang="tr-TR" sz="1800" b="1" dirty="0" smtClean="0"/>
              <a:t>Ağırlığı</a:t>
            </a:r>
          </a:p>
          <a:p>
            <a:pPr marL="342900" lvl="2" indent="-342900" algn="just"/>
            <a:r>
              <a:rPr lang="tr-TR" sz="1800" b="1" dirty="0"/>
              <a:t>Navluna Ait Şartlar</a:t>
            </a:r>
          </a:p>
          <a:p>
            <a:pPr marL="342900" lvl="2" indent="-342900" algn="just"/>
            <a:r>
              <a:rPr lang="tr-TR" sz="1800" b="1" dirty="0"/>
              <a:t>Konşimentonun Düzenlenme Tarihi ve Yeri</a:t>
            </a:r>
          </a:p>
          <a:p>
            <a:pPr marL="342900" lvl="2" indent="-342900" algn="just"/>
            <a:r>
              <a:rPr lang="tr-TR" sz="1800" b="1" dirty="0"/>
              <a:t>Konşimentonun Düzenlenen Nüshalarının Sayısı</a:t>
            </a:r>
          </a:p>
          <a:p>
            <a:pPr algn="just"/>
            <a:endParaRPr lang="tr-TR" sz="1800" dirty="0"/>
          </a:p>
        </p:txBody>
      </p:sp>
    </p:spTree>
    <p:extLst>
      <p:ext uri="{BB962C8B-B14F-4D97-AF65-F5344CB8AC3E}">
        <p14:creationId xmlns:p14="http://schemas.microsoft.com/office/powerpoint/2010/main" val="968136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test</a:t>
            </a:r>
            <a:endParaRPr lang="tr-TR" dirty="0"/>
          </a:p>
        </p:txBody>
      </p:sp>
      <p:sp>
        <p:nvSpPr>
          <p:cNvPr id="3" name="İçerik Yer Tutucusu 2"/>
          <p:cNvSpPr>
            <a:spLocks noGrp="1"/>
          </p:cNvSpPr>
          <p:nvPr>
            <p:ph idx="1"/>
          </p:nvPr>
        </p:nvSpPr>
        <p:spPr/>
        <p:txBody>
          <a:bodyPr>
            <a:normAutofit lnSpcReduction="10000"/>
          </a:bodyPr>
          <a:lstStyle/>
          <a:p>
            <a:pPr marL="514350" lvl="0" indent="-514350">
              <a:buFont typeface="+mj-lt"/>
              <a:buAutoNum type="arabicPeriod"/>
            </a:pPr>
            <a:r>
              <a:rPr lang="tr-TR" dirty="0"/>
              <a:t>Konşimento hakkındaki aşağıdaki bilgilerden hangisi doğrudur?</a:t>
            </a:r>
          </a:p>
          <a:p>
            <a:pPr marL="971550" lvl="1" indent="-514350">
              <a:buFont typeface="+mj-lt"/>
              <a:buAutoNum type="alphaLcParenR"/>
            </a:pPr>
            <a:r>
              <a:rPr lang="tr-TR" dirty="0"/>
              <a:t>Taşıma Belgesi veya konşimento; ihracatçı ile malları belli bir noktadan diğerine taşıyacak olan taşıyıcı arasında yapılan sözleşmedir.</a:t>
            </a:r>
          </a:p>
          <a:p>
            <a:pPr marL="971550" lvl="1" indent="-514350">
              <a:buFont typeface="+mj-lt"/>
              <a:buAutoNum type="alphaLcParenR"/>
            </a:pPr>
            <a:r>
              <a:rPr lang="tr-TR" dirty="0"/>
              <a:t>İthalatçıya gönderilmek istenen malların taşıyan tarafından teslim alındığını gösterir.</a:t>
            </a:r>
          </a:p>
          <a:p>
            <a:pPr marL="971550" lvl="1" indent="-514350">
              <a:buFont typeface="+mj-lt"/>
              <a:buAutoNum type="alphaLcParenR"/>
            </a:pPr>
            <a:r>
              <a:rPr lang="tr-TR" dirty="0"/>
              <a:t>Taşıyan ile taşıtan arasında yapılan bir taşıma sözleşmesidir.</a:t>
            </a:r>
          </a:p>
          <a:p>
            <a:pPr marL="971550" lvl="1" indent="-514350">
              <a:buFont typeface="+mj-lt"/>
              <a:buAutoNum type="alphaLcParenR"/>
            </a:pPr>
            <a:r>
              <a:rPr lang="tr-TR" dirty="0"/>
              <a:t>Hepsi</a:t>
            </a:r>
          </a:p>
          <a:p>
            <a:pPr algn="just"/>
            <a:endParaRPr lang="tr-TR" dirty="0"/>
          </a:p>
        </p:txBody>
      </p:sp>
    </p:spTree>
    <p:extLst>
      <p:ext uri="{BB962C8B-B14F-4D97-AF65-F5344CB8AC3E}">
        <p14:creationId xmlns:p14="http://schemas.microsoft.com/office/powerpoint/2010/main" val="4041156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test</a:t>
            </a:r>
            <a:endParaRPr lang="tr-TR" dirty="0"/>
          </a:p>
        </p:txBody>
      </p:sp>
      <p:sp>
        <p:nvSpPr>
          <p:cNvPr id="3" name="İçerik Yer Tutucusu 2"/>
          <p:cNvSpPr>
            <a:spLocks noGrp="1"/>
          </p:cNvSpPr>
          <p:nvPr>
            <p:ph idx="1"/>
          </p:nvPr>
        </p:nvSpPr>
        <p:spPr/>
        <p:txBody>
          <a:bodyPr>
            <a:normAutofit fontScale="85000" lnSpcReduction="10000"/>
          </a:bodyPr>
          <a:lstStyle/>
          <a:p>
            <a:pPr marL="514350" lvl="0" indent="-514350">
              <a:buFont typeface="+mj-lt"/>
              <a:buAutoNum type="arabicPeriod"/>
            </a:pPr>
            <a:r>
              <a:rPr lang="tr-TR" dirty="0"/>
              <a:t>Aşağıdaki bilgilerden hangisi konşimento için yanlıştır?</a:t>
            </a:r>
          </a:p>
          <a:p>
            <a:pPr marL="971550" lvl="1" indent="-514350">
              <a:buFont typeface="+mj-lt"/>
              <a:buAutoNum type="alphaLcParenR"/>
            </a:pPr>
            <a:r>
              <a:rPr lang="tr-TR" dirty="0"/>
              <a:t>Taşıma belgesi, nakliye türüne ve nakliyeciden nakliyeciye değişebilir.</a:t>
            </a:r>
          </a:p>
          <a:p>
            <a:pPr marL="971550" lvl="1" indent="-514350">
              <a:buFont typeface="+mj-lt"/>
              <a:buAutoNum type="alphaLcParenR"/>
            </a:pPr>
            <a:r>
              <a:rPr lang="tr-TR" dirty="0"/>
              <a:t>Nakliyeye konu olan malları taşıyan ile taşıtan arasında yapılan bir taşıma sözleşmesi, malların taşıyan tarafından teslim alındığını gösteren bir makbuz olup bazı şartlar altında kıymetli evrak niteliğindedir.</a:t>
            </a:r>
          </a:p>
          <a:p>
            <a:pPr marL="971550" lvl="1" indent="-514350">
              <a:buFont typeface="+mj-lt"/>
              <a:buAutoNum type="alphaLcParenR"/>
            </a:pPr>
            <a:r>
              <a:rPr lang="tr-TR" dirty="0"/>
              <a:t>Konşimentoyu ithalatçı düzenler.</a:t>
            </a:r>
          </a:p>
          <a:p>
            <a:pPr marL="971550" lvl="1" indent="-514350">
              <a:buFont typeface="+mj-lt"/>
              <a:buAutoNum type="alphaLcParenR"/>
            </a:pPr>
            <a:r>
              <a:rPr lang="tr-TR" dirty="0"/>
              <a:t>Konşimento ihracatçıya hangi tür nakliye ile mallarını taşıtmak istediği, malların değeri, ağırlığı, hacmi ve evraklar için gerekli diğer detaylar  sorularak hazırlanır.</a:t>
            </a:r>
          </a:p>
          <a:p>
            <a:pPr algn="just"/>
            <a:endParaRPr lang="tr-TR" dirty="0"/>
          </a:p>
        </p:txBody>
      </p:sp>
    </p:spTree>
    <p:extLst>
      <p:ext uri="{BB962C8B-B14F-4D97-AF65-F5344CB8AC3E}">
        <p14:creationId xmlns:p14="http://schemas.microsoft.com/office/powerpoint/2010/main" val="2731990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test</a:t>
            </a:r>
            <a:endParaRPr lang="tr-TR" dirty="0"/>
          </a:p>
        </p:txBody>
      </p:sp>
      <p:sp>
        <p:nvSpPr>
          <p:cNvPr id="3" name="İçerik Yer Tutucusu 2"/>
          <p:cNvSpPr>
            <a:spLocks noGrp="1"/>
          </p:cNvSpPr>
          <p:nvPr>
            <p:ph idx="1"/>
          </p:nvPr>
        </p:nvSpPr>
        <p:spPr/>
        <p:txBody>
          <a:bodyPr/>
          <a:lstStyle/>
          <a:p>
            <a:pPr marL="514350" lvl="0" indent="-514350" algn="just">
              <a:buFont typeface="+mj-lt"/>
              <a:buAutoNum type="arabicPeriod"/>
            </a:pPr>
            <a:r>
              <a:rPr lang="tr-TR" dirty="0"/>
              <a:t>Aşağıdaki bilgilerden hangisi, deniz yolu taşımacılığında düzenlenecek olan konşimentonun içeriğinde </a:t>
            </a:r>
            <a:r>
              <a:rPr lang="tr-TR" u="sng" dirty="0"/>
              <a:t>yer almaz?</a:t>
            </a:r>
            <a:endParaRPr lang="tr-TR" dirty="0"/>
          </a:p>
          <a:p>
            <a:pPr marL="971550" lvl="1" indent="-514350">
              <a:buFont typeface="+mj-lt"/>
              <a:buAutoNum type="alphaLcParenR"/>
            </a:pPr>
            <a:r>
              <a:rPr lang="tr-TR" dirty="0"/>
              <a:t>Yükleyicinin adı ve unvanı</a:t>
            </a:r>
          </a:p>
          <a:p>
            <a:pPr marL="971550" lvl="1" indent="-514350">
              <a:buFont typeface="+mj-lt"/>
              <a:buAutoNum type="alphaLcParenR"/>
            </a:pPr>
            <a:r>
              <a:rPr lang="tr-TR" dirty="0"/>
              <a:t>Taşıtın (geminin) adı</a:t>
            </a:r>
          </a:p>
          <a:p>
            <a:pPr marL="971550" lvl="1" indent="-514350">
              <a:buFont typeface="+mj-lt"/>
              <a:buAutoNum type="alphaLcParenR"/>
            </a:pPr>
            <a:r>
              <a:rPr lang="tr-TR" dirty="0"/>
              <a:t>Yükün nitelikleri (marka, içerik, ağırlık, hacim vb.)</a:t>
            </a:r>
          </a:p>
          <a:p>
            <a:pPr marL="971550" lvl="1" indent="-514350">
              <a:buFont typeface="+mj-lt"/>
              <a:buAutoNum type="alphaLcParenR"/>
            </a:pPr>
            <a:r>
              <a:rPr lang="tr-TR" dirty="0"/>
              <a:t>Yükleme limanı</a:t>
            </a:r>
          </a:p>
          <a:p>
            <a:pPr marL="971550" lvl="1" indent="-514350">
              <a:buFont typeface="+mj-lt"/>
              <a:buAutoNum type="alphaLcParenR"/>
            </a:pPr>
            <a:r>
              <a:rPr lang="tr-TR" dirty="0"/>
              <a:t>Yükün kalitesi</a:t>
            </a:r>
          </a:p>
          <a:p>
            <a:pPr algn="just"/>
            <a:endParaRPr lang="tr-TR" dirty="0"/>
          </a:p>
        </p:txBody>
      </p:sp>
    </p:spTree>
    <p:extLst>
      <p:ext uri="{BB962C8B-B14F-4D97-AF65-F5344CB8AC3E}">
        <p14:creationId xmlns:p14="http://schemas.microsoft.com/office/powerpoint/2010/main" val="2029986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864096"/>
          </a:xfrm>
        </p:spPr>
        <p:txBody>
          <a:bodyPr>
            <a:normAutofit/>
          </a:bodyPr>
          <a:lstStyle/>
          <a:p>
            <a:r>
              <a:rPr lang="tr-TR" sz="2500" b="1" dirty="0"/>
              <a:t>Aşağıdaki cümlelerin başında boş bırakılan parantezlere, cümlelerde verilen bilgiler doğru ise D, yanlış ise Y yazınız.</a:t>
            </a:r>
            <a:endParaRPr lang="tr-TR" sz="2500" dirty="0"/>
          </a:p>
        </p:txBody>
      </p:sp>
      <p:sp>
        <p:nvSpPr>
          <p:cNvPr id="3" name="İçerik Yer Tutucusu 2"/>
          <p:cNvSpPr>
            <a:spLocks noGrp="1"/>
          </p:cNvSpPr>
          <p:nvPr>
            <p:ph idx="1"/>
          </p:nvPr>
        </p:nvSpPr>
        <p:spPr>
          <a:xfrm>
            <a:off x="12394" y="881336"/>
            <a:ext cx="8928992" cy="5976664"/>
          </a:xfrm>
        </p:spPr>
        <p:txBody>
          <a:bodyPr>
            <a:normAutofit/>
          </a:bodyPr>
          <a:lstStyle/>
          <a:p>
            <a:pPr marL="514350" lvl="0" indent="-514350" algn="just">
              <a:buFont typeface="+mj-lt"/>
              <a:buAutoNum type="arabicPeriod"/>
            </a:pPr>
            <a:r>
              <a:rPr lang="tr-TR" sz="1600" dirty="0"/>
              <a:t>(…..) Konşimentoyu hazırlayan ve imzalayan kişinin şirketi temsil yetkisinin olması gerekmez.</a:t>
            </a:r>
          </a:p>
          <a:p>
            <a:pPr marL="514350" lvl="0" indent="-514350" algn="just">
              <a:buFont typeface="+mj-lt"/>
              <a:buAutoNum type="arabicPeriod"/>
            </a:pPr>
            <a:r>
              <a:rPr lang="tr-TR" sz="1600" dirty="0"/>
              <a:t>(…..) Konşimento, bir gemi şirketinin veya onun yetkili acentesinin veya yükleme limanında </a:t>
            </a:r>
            <a:r>
              <a:rPr lang="tr-TR" sz="1600" dirty="0" smtClean="0"/>
              <a:t>acentesi </a:t>
            </a:r>
            <a:r>
              <a:rPr lang="tr-TR" sz="1600" dirty="0"/>
              <a:t>yoksa gemi kaptanının malı yükletene verdiği, malların teslim alındığını ve kararlaştırılan limana kadar taşınacağını gösteren bir belgedir</a:t>
            </a:r>
            <a:r>
              <a:rPr lang="tr-TR" sz="1600" dirty="0" smtClean="0"/>
              <a:t>.</a:t>
            </a:r>
          </a:p>
          <a:p>
            <a:pPr marL="514350" lvl="0" indent="-514350" algn="just">
              <a:buFont typeface="+mj-lt"/>
              <a:buAutoNum type="arabicPeriod"/>
            </a:pPr>
            <a:r>
              <a:rPr lang="tr-TR" sz="1600" dirty="0" smtClean="0"/>
              <a:t>(…..) </a:t>
            </a:r>
            <a:r>
              <a:rPr lang="tr-TR" sz="1600" dirty="0"/>
              <a:t>Konşimento ithalatçıya sevk edilmek üzere taşıyana teslim edilen malları temsil eder.</a:t>
            </a:r>
          </a:p>
          <a:p>
            <a:pPr marL="514350" lvl="0" indent="-514350" algn="just">
              <a:buFont typeface="+mj-lt"/>
              <a:buAutoNum type="arabicPeriod"/>
            </a:pPr>
            <a:r>
              <a:rPr lang="tr-TR" sz="1600" dirty="0"/>
              <a:t>(…..) Taşıma belgesi, nakliye türüne ve nakliyeciden nakliyeciye değişemez.</a:t>
            </a:r>
          </a:p>
          <a:p>
            <a:pPr marL="514350" lvl="0" indent="-514350" algn="just">
              <a:buFont typeface="+mj-lt"/>
              <a:buAutoNum type="arabicPeriod"/>
            </a:pPr>
            <a:r>
              <a:rPr lang="tr-TR" sz="1600" dirty="0"/>
              <a:t>(…..) Teslim alma keyfiyetini belgeleyen konşimentoya tesellüm konşimentosu denir.</a:t>
            </a:r>
          </a:p>
          <a:p>
            <a:pPr marL="514350" lvl="0" indent="-514350" algn="just">
              <a:buFont typeface="+mj-lt"/>
              <a:buAutoNum type="arabicPeriod"/>
            </a:pPr>
            <a:r>
              <a:rPr lang="tr-TR" sz="1600" dirty="0"/>
              <a:t>(…..) Doğrudan yükleme eylemini belgeleyen konşimentoya yükleme konşimentosu denir.</a:t>
            </a:r>
          </a:p>
          <a:p>
            <a:pPr marL="514350" lvl="0" indent="-514350" algn="just">
              <a:buFont typeface="+mj-lt"/>
              <a:buAutoNum type="arabicPeriod"/>
            </a:pPr>
            <a:r>
              <a:rPr lang="tr-TR" sz="1600" dirty="0"/>
              <a:t>(….) Taşıtanın isteği üzerine gemi işletmesinin veya onun yetkili acentesi tarafından düzenlenip taşıtana verilen, malın yüklendiğini ve belirlenen şekilde taşınıp varış yerinde alıcısına teslim edileceğini taahhüt eden bir belgeye </a:t>
            </a:r>
            <a:r>
              <a:rPr lang="tr-TR" sz="1600" dirty="0" err="1"/>
              <a:t>konişmento</a:t>
            </a:r>
            <a:r>
              <a:rPr lang="tr-TR" sz="1600" dirty="0"/>
              <a:t> denir.</a:t>
            </a:r>
          </a:p>
          <a:p>
            <a:pPr marL="514350" lvl="0" indent="-514350" algn="just">
              <a:buFont typeface="+mj-lt"/>
              <a:buAutoNum type="arabicPeriod"/>
            </a:pPr>
            <a:r>
              <a:rPr lang="tr-TR" sz="1600" dirty="0"/>
              <a:t>(….) Konşimentonun ibrazı ve teslimi karşılığında taşıyan veya onun kanuni temsilcisi olan kaptan veya acentesi, konşimentoda beyan edilen malları teslim etmekle yükümlüdür.</a:t>
            </a:r>
          </a:p>
          <a:p>
            <a:pPr marL="514350" lvl="0" indent="-514350" algn="just">
              <a:buFont typeface="+mj-lt"/>
              <a:buAutoNum type="arabicPeriod"/>
            </a:pPr>
            <a:r>
              <a:rPr lang="tr-TR" sz="1600" dirty="0"/>
              <a:t>(….)Yükleme durumuna göre konşimentolar, teslim alındı ve yükleme konşimentolarıdır.</a:t>
            </a:r>
          </a:p>
          <a:p>
            <a:pPr marL="514350" lvl="0" indent="-514350" algn="just">
              <a:buFont typeface="+mj-lt"/>
              <a:buAutoNum type="arabicPeriod"/>
            </a:pPr>
            <a:r>
              <a:rPr lang="tr-TR" sz="1600" dirty="0"/>
              <a:t>(….) Konteyner konşimentoları, konteynerle taşınan mallar için kullanılan ve </a:t>
            </a:r>
            <a:r>
              <a:rPr lang="tr-TR" sz="1600" dirty="0" smtClean="0"/>
              <a:t>gemi şirketleri </a:t>
            </a:r>
            <a:r>
              <a:rPr lang="tr-TR" sz="1600" dirty="0"/>
              <a:t>ya da acenteleri tarafından düzenlenen konşimentolara denir.</a:t>
            </a:r>
          </a:p>
          <a:p>
            <a:pPr marL="514350" lvl="0" indent="-514350" algn="just">
              <a:buFont typeface="+mj-lt"/>
              <a:buAutoNum type="arabicPeriod"/>
            </a:pPr>
            <a:r>
              <a:rPr lang="tr-TR" sz="1600" dirty="0"/>
              <a:t>(….) Yükün türünün ayırt edilecek şekilde konşimentoya yazılması, konşimentonun tedavül kabiliyetini ve resmi makamlara ispat kuvvetini artırması bakımından önemlidir.</a:t>
            </a:r>
          </a:p>
          <a:p>
            <a:pPr marL="514350" lvl="0" indent="-514350" algn="just">
              <a:buFont typeface="+mj-lt"/>
              <a:buAutoNum type="arabicPeriod"/>
            </a:pPr>
            <a:r>
              <a:rPr lang="tr-TR" sz="1600" dirty="0"/>
              <a:t>(….) Konşimentonun düzenlendiği yer ve gün de konşimentoda gösterilmesine gerek yoktur.</a:t>
            </a:r>
          </a:p>
          <a:p>
            <a:pPr marL="514350" lvl="0" indent="-514350" algn="just">
              <a:buFont typeface="+mj-lt"/>
              <a:buAutoNum type="arabicPeriod"/>
            </a:pPr>
            <a:r>
              <a:rPr lang="tr-TR" sz="1600" dirty="0"/>
              <a:t>(….) Konşimento ile yük üzerinde taşıma hizmetinden doğan hak ve sorumluluklar taşıyana geçer</a:t>
            </a:r>
            <a:r>
              <a:rPr lang="tr-TR" sz="1600" dirty="0" smtClean="0"/>
              <a:t>.</a:t>
            </a:r>
            <a:endParaRPr lang="tr-TR" sz="1600" dirty="0"/>
          </a:p>
        </p:txBody>
      </p:sp>
    </p:spTree>
    <p:extLst>
      <p:ext uri="{BB962C8B-B14F-4D97-AF65-F5344CB8AC3E}">
        <p14:creationId xmlns:p14="http://schemas.microsoft.com/office/powerpoint/2010/main" val="2152218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DENİZ YOLU KONŞİMENTOSU</a:t>
            </a:r>
            <a:endParaRPr lang="tr-TR" b="1" dirty="0"/>
          </a:p>
        </p:txBody>
      </p:sp>
      <p:sp>
        <p:nvSpPr>
          <p:cNvPr id="3" name="İçerik Yer Tutucusu 2"/>
          <p:cNvSpPr>
            <a:spLocks noGrp="1"/>
          </p:cNvSpPr>
          <p:nvPr>
            <p:ph idx="1"/>
          </p:nvPr>
        </p:nvSpPr>
        <p:spPr>
          <a:xfrm>
            <a:off x="457200" y="1268760"/>
            <a:ext cx="8229600" cy="4857403"/>
          </a:xfrm>
        </p:spPr>
        <p:txBody>
          <a:bodyPr>
            <a:normAutofit fontScale="77500" lnSpcReduction="20000"/>
          </a:bodyPr>
          <a:lstStyle/>
          <a:p>
            <a:pPr marL="0" indent="0" algn="just">
              <a:buNone/>
            </a:pPr>
            <a:r>
              <a:rPr lang="tr-TR" b="1" dirty="0"/>
              <a:t> </a:t>
            </a:r>
            <a:r>
              <a:rPr lang="tr-TR" b="1" dirty="0" smtClean="0"/>
              <a:t>    TANIMI;</a:t>
            </a:r>
          </a:p>
          <a:p>
            <a:pPr algn="just"/>
            <a:r>
              <a:rPr lang="tr-TR" dirty="0" smtClean="0"/>
              <a:t>Taşıtanın </a:t>
            </a:r>
            <a:r>
              <a:rPr lang="tr-TR" dirty="0"/>
              <a:t>isteği üzerine gemi işletmesinin veya onun yetkili acentesi tarafından düzenlenip taşıtana verilen, malın yüklendiğini ve belirlenen şekilde taşınıp varış yerinde alıcısına teslim edileceğini taahhüt eden bir belgedir</a:t>
            </a:r>
            <a:r>
              <a:rPr lang="tr-TR" dirty="0" smtClean="0"/>
              <a:t>.</a:t>
            </a:r>
          </a:p>
          <a:p>
            <a:pPr algn="just"/>
            <a:r>
              <a:rPr lang="tr-TR" dirty="0"/>
              <a:t>Bu belge ile taşıyan bir yandan sevk için gönderenden eşyayı teslim aldığını beyan ve diğer yandan da seferin sonunda (varış limanında) yükün kanunen yetkili hamiline teslimini taahhüt eder.</a:t>
            </a:r>
          </a:p>
          <a:p>
            <a:pPr algn="just"/>
            <a:r>
              <a:rPr lang="tr-TR" dirty="0"/>
              <a:t>Konşimento belgesi üzerinde, sözleşme şartlarını belirten koşullar, tarifeler, tarafların sorumlulukları ve yasal çerçeve gösterilmektedir.</a:t>
            </a:r>
          </a:p>
          <a:p>
            <a:pPr algn="just"/>
            <a:r>
              <a:rPr lang="tr-TR" dirty="0"/>
              <a:t>Konşimento malın mülkiyetini de temsil eder ve belgenin ciro edilmesi ile mallar el değiştirir.</a:t>
            </a:r>
          </a:p>
          <a:p>
            <a:pPr algn="just"/>
            <a:endParaRPr lang="tr-TR" dirty="0"/>
          </a:p>
          <a:p>
            <a:pPr algn="just"/>
            <a:endParaRPr lang="tr-TR" dirty="0"/>
          </a:p>
        </p:txBody>
      </p:sp>
    </p:spTree>
    <p:extLst>
      <p:ext uri="{BB962C8B-B14F-4D97-AF65-F5344CB8AC3E}">
        <p14:creationId xmlns:p14="http://schemas.microsoft.com/office/powerpoint/2010/main" val="3875484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500" b="1" dirty="0"/>
              <a:t/>
            </a:r>
            <a:br>
              <a:rPr lang="tr-TR" sz="2500" b="1" dirty="0"/>
            </a:br>
            <a:endParaRPr lang="tr-TR" sz="2500" dirty="0"/>
          </a:p>
        </p:txBody>
      </p:sp>
      <p:sp>
        <p:nvSpPr>
          <p:cNvPr id="3" name="İçerik Yer Tutucusu 2"/>
          <p:cNvSpPr>
            <a:spLocks noGrp="1"/>
          </p:cNvSpPr>
          <p:nvPr>
            <p:ph idx="1"/>
          </p:nvPr>
        </p:nvSpPr>
        <p:spPr/>
        <p:txBody>
          <a:bodyPr>
            <a:normAutofit/>
          </a:bodyPr>
          <a:lstStyle/>
          <a:p>
            <a:pPr algn="just"/>
            <a:r>
              <a:rPr lang="tr-TR" sz="2800" dirty="0"/>
              <a:t>B</a:t>
            </a:r>
            <a:r>
              <a:rPr lang="tr-TR" sz="2800" dirty="0" smtClean="0"/>
              <a:t>ir </a:t>
            </a:r>
            <a:r>
              <a:rPr lang="tr-TR" sz="2800" dirty="0"/>
              <a:t>noktadan başka bir noktaya hava taşıması ile gönderilen kargoyu ve bu kargonun taşıyıcı, gönderici ve alıcısını, hangi şartlarda bu kargonun taşındığını, taşıma değerini; değerli kargo, canlı hayvan, cenaze, tehlikeli madde veya bozulabilir kargonun taşıma şeklini; işgal ettiği hacim ve ağırlığını belirleyen, düzenleyen bir hava taşıma senedidir. AWB aynı zamanda bir fatura ve sigorta poliçesidir.</a:t>
            </a:r>
          </a:p>
        </p:txBody>
      </p:sp>
      <p:sp>
        <p:nvSpPr>
          <p:cNvPr id="4" name="Başlık 1"/>
          <p:cNvSpPr txBox="1">
            <a:spLocks/>
          </p:cNvSpPr>
          <p:nvPr/>
        </p:nvSpPr>
        <p:spPr>
          <a:xfrm>
            <a:off x="467544"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smtClean="0"/>
              <a:t>HAVA YOLU KONŞİMENTOSU</a:t>
            </a:r>
            <a:endParaRPr lang="tr-TR" dirty="0"/>
          </a:p>
        </p:txBody>
      </p:sp>
    </p:spTree>
    <p:extLst>
      <p:ext uri="{BB962C8B-B14F-4D97-AF65-F5344CB8AC3E}">
        <p14:creationId xmlns:p14="http://schemas.microsoft.com/office/powerpoint/2010/main" val="680026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HAVA YOLU KONŞİMENTOSU</a:t>
            </a:r>
          </a:p>
        </p:txBody>
      </p:sp>
      <p:sp>
        <p:nvSpPr>
          <p:cNvPr id="3" name="İçerik Yer Tutucusu 2"/>
          <p:cNvSpPr>
            <a:spLocks noGrp="1"/>
          </p:cNvSpPr>
          <p:nvPr>
            <p:ph idx="1"/>
          </p:nvPr>
        </p:nvSpPr>
        <p:spPr/>
        <p:txBody>
          <a:bodyPr/>
          <a:lstStyle/>
          <a:p>
            <a:r>
              <a:rPr lang="tr-TR" dirty="0"/>
              <a:t>Hava yolu konşimentosu (AWB) genellikle üç asıl, yedi kopyadan (suret) meydana gelmelidir. Bunlar:</a:t>
            </a:r>
          </a:p>
          <a:p>
            <a:pPr lvl="0">
              <a:buFont typeface="Wingdings" panose="05000000000000000000" pitchFamily="2" charset="2"/>
              <a:buChar char="Ø"/>
            </a:pPr>
            <a:r>
              <a:rPr lang="tr-TR" dirty="0"/>
              <a:t>Birinci nüsha (yeşil) : Hava taşıyıcısı için düzenlenir.</a:t>
            </a:r>
          </a:p>
          <a:p>
            <a:pPr lvl="0">
              <a:buFont typeface="Wingdings" panose="05000000000000000000" pitchFamily="2" charset="2"/>
              <a:buChar char="Ø"/>
            </a:pPr>
            <a:r>
              <a:rPr lang="tr-TR" dirty="0"/>
              <a:t>İkinci nüsha (kırmızı) : Alıcı için düzenlenir.</a:t>
            </a:r>
          </a:p>
          <a:p>
            <a:pPr lvl="0">
              <a:buFont typeface="Wingdings" panose="05000000000000000000" pitchFamily="2" charset="2"/>
              <a:buChar char="Ø"/>
            </a:pPr>
            <a:r>
              <a:rPr lang="tr-TR" dirty="0"/>
              <a:t>Üçüncü nüsha (mavi) : Gönderici için düzenlenir.</a:t>
            </a:r>
          </a:p>
          <a:p>
            <a:pPr algn="just"/>
            <a:endParaRPr lang="tr-TR" dirty="0"/>
          </a:p>
        </p:txBody>
      </p:sp>
    </p:spTree>
    <p:extLst>
      <p:ext uri="{BB962C8B-B14F-4D97-AF65-F5344CB8AC3E}">
        <p14:creationId xmlns:p14="http://schemas.microsoft.com/office/powerpoint/2010/main" val="1643880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pPr algn="just"/>
            <a:r>
              <a:rPr lang="tr-TR" dirty="0"/>
              <a:t>Her hava yolu konşimentosu onu düzenleyen hava yolu şirketinin seri numarası ve üç basamaklı kodu ile </a:t>
            </a:r>
            <a:r>
              <a:rPr lang="tr-TR" dirty="0" smtClean="0"/>
              <a:t>tanımlanmaktadır</a:t>
            </a:r>
          </a:p>
          <a:p>
            <a:pPr algn="just"/>
            <a:r>
              <a:rPr lang="tr-TR" dirty="0"/>
              <a:t>H</a:t>
            </a:r>
            <a:r>
              <a:rPr lang="tr-TR" dirty="0" smtClean="0"/>
              <a:t>ava </a:t>
            </a:r>
            <a:r>
              <a:rPr lang="tr-TR" dirty="0"/>
              <a:t>yolu konşimentosu, gönderici tarafından doldurulmalıdır. Gönderici bu belgeyi daha sonra taşıması yapılacak gönderi ile birlikte taşıyıcıya teslim eder. Uygulamada göndericiler, hava yolu konşimentosunu IATA acentelerine ve bazı durumlarda da taşıyıcılara tanzim ettirmektedirler.</a:t>
            </a:r>
          </a:p>
          <a:p>
            <a:pPr algn="just"/>
            <a:endParaRPr lang="tr-TR" dirty="0"/>
          </a:p>
        </p:txBody>
      </p:sp>
    </p:spTree>
    <p:extLst>
      <p:ext uri="{BB962C8B-B14F-4D97-AF65-F5344CB8AC3E}">
        <p14:creationId xmlns:p14="http://schemas.microsoft.com/office/powerpoint/2010/main" val="1009248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lgn="ctr" rtl="0">
              <a:spcBef>
                <a:spcPct val="0"/>
              </a:spcBef>
            </a:pPr>
            <a:r>
              <a:rPr lang="tr-TR" sz="2500" b="1" dirty="0"/>
              <a:t>Hava Yolu Konşimentosunun </a:t>
            </a:r>
            <a:r>
              <a:rPr lang="tr-TR" sz="2500" b="1" dirty="0" smtClean="0"/>
              <a:t>Niteliği</a:t>
            </a:r>
            <a:endParaRPr lang="tr-TR" sz="2500" dirty="0"/>
          </a:p>
        </p:txBody>
      </p:sp>
      <p:sp>
        <p:nvSpPr>
          <p:cNvPr id="3" name="İçerik Yer Tutucusu 2"/>
          <p:cNvSpPr>
            <a:spLocks noGrp="1"/>
          </p:cNvSpPr>
          <p:nvPr>
            <p:ph idx="1"/>
          </p:nvPr>
        </p:nvSpPr>
        <p:spPr/>
        <p:txBody>
          <a:bodyPr>
            <a:normAutofit fontScale="92500"/>
          </a:bodyPr>
          <a:lstStyle/>
          <a:p>
            <a:pPr algn="just"/>
            <a:r>
              <a:rPr lang="tr-TR" dirty="0"/>
              <a:t>Kargo sözleşmesinin imzalandığının ve taşıma şartlarının taraflarca tanındığının kanıtıdır.</a:t>
            </a:r>
          </a:p>
          <a:p>
            <a:pPr algn="just"/>
            <a:r>
              <a:rPr lang="tr-TR" dirty="0"/>
              <a:t>Kargonun teslim alındığına dair bir ispat </a:t>
            </a:r>
            <a:r>
              <a:rPr lang="tr-TR" dirty="0" smtClean="0"/>
              <a:t>belgesidir</a:t>
            </a:r>
          </a:p>
          <a:p>
            <a:pPr algn="just"/>
            <a:r>
              <a:rPr lang="tr-TR" dirty="0"/>
              <a:t>Kargoya eşlik eden ve taşıma işinin yapılamasında önemli talimatları içeren bir </a:t>
            </a:r>
            <a:r>
              <a:rPr lang="tr-TR" dirty="0" smtClean="0"/>
              <a:t>belgedir. </a:t>
            </a:r>
          </a:p>
          <a:p>
            <a:pPr algn="just"/>
            <a:r>
              <a:rPr lang="tr-TR" dirty="0"/>
              <a:t>Konşimento, talimat belgesi olması niteliğinin sonucu olarak kargoya eşlik etme özelliği yani refakatte bulunmaktadır. </a:t>
            </a:r>
          </a:p>
        </p:txBody>
      </p:sp>
    </p:spTree>
    <p:extLst>
      <p:ext uri="{BB962C8B-B14F-4D97-AF65-F5344CB8AC3E}">
        <p14:creationId xmlns:p14="http://schemas.microsoft.com/office/powerpoint/2010/main" val="3948361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lgn="ctr" rtl="0">
              <a:spcBef>
                <a:spcPct val="0"/>
              </a:spcBef>
            </a:pPr>
            <a:r>
              <a:rPr lang="tr-TR" sz="2500" b="1" dirty="0"/>
              <a:t>Hava Yolu Konşimentosunun </a:t>
            </a:r>
            <a:r>
              <a:rPr lang="tr-TR" sz="2500" b="1" dirty="0" smtClean="0"/>
              <a:t>İçeriği</a:t>
            </a:r>
            <a:endParaRPr lang="tr-TR" sz="2500" dirty="0"/>
          </a:p>
        </p:txBody>
      </p:sp>
      <p:sp>
        <p:nvSpPr>
          <p:cNvPr id="3" name="İçerik Yer Tutucusu 2"/>
          <p:cNvSpPr>
            <a:spLocks noGrp="1"/>
          </p:cNvSpPr>
          <p:nvPr>
            <p:ph idx="1"/>
          </p:nvPr>
        </p:nvSpPr>
        <p:spPr/>
        <p:txBody>
          <a:bodyPr>
            <a:normAutofit fontScale="85000" lnSpcReduction="10000"/>
          </a:bodyPr>
          <a:lstStyle/>
          <a:p>
            <a:r>
              <a:rPr lang="tr-TR" dirty="0"/>
              <a:t>TSHK’ </a:t>
            </a:r>
            <a:r>
              <a:rPr lang="tr-TR" dirty="0" err="1"/>
              <a:t>na</a:t>
            </a:r>
            <a:r>
              <a:rPr lang="tr-TR" dirty="0"/>
              <a:t> göre hava yolu konşimentosunda yer alması gereken kayıtlar şunlardır:</a:t>
            </a:r>
          </a:p>
          <a:p>
            <a:pPr lvl="2"/>
            <a:r>
              <a:rPr lang="tr-TR" sz="2700" dirty="0"/>
              <a:t>Konşimentonun numarası ile düzenlendiği gün ve yer</a:t>
            </a:r>
          </a:p>
          <a:p>
            <a:pPr lvl="2"/>
            <a:r>
              <a:rPr lang="tr-TR" sz="2700" dirty="0"/>
              <a:t>Hava taşıma şirketinin kod numarası</a:t>
            </a:r>
          </a:p>
          <a:p>
            <a:pPr lvl="2"/>
            <a:r>
              <a:rPr lang="tr-TR" sz="2700" dirty="0"/>
              <a:t>Gönderenin adı, soyadı veya varsa ticari unvanı ve adresi</a:t>
            </a:r>
          </a:p>
          <a:p>
            <a:pPr lvl="2"/>
            <a:r>
              <a:rPr lang="tr-TR" sz="2700" dirty="0"/>
              <a:t>Alıcının adı, soyadı veya varsa ticari unvanı ve adresi</a:t>
            </a:r>
          </a:p>
          <a:p>
            <a:pPr lvl="2"/>
            <a:r>
              <a:rPr lang="tr-TR" sz="2700" dirty="0"/>
              <a:t>Kargonun türü, miktarı, sayısı, ebatları ve ağırlığı</a:t>
            </a:r>
          </a:p>
          <a:p>
            <a:pPr lvl="2"/>
            <a:r>
              <a:rPr lang="tr-TR" sz="2700" dirty="0"/>
              <a:t>Kalkış, varış varsa aktarma yerleri</a:t>
            </a:r>
          </a:p>
          <a:p>
            <a:pPr lvl="2"/>
            <a:r>
              <a:rPr lang="tr-TR" sz="2700" dirty="0"/>
              <a:t>Özel olarak beyan edildiği takdirde değeri</a:t>
            </a:r>
          </a:p>
          <a:p>
            <a:pPr lvl="2"/>
            <a:r>
              <a:rPr lang="tr-TR" sz="2700" dirty="0"/>
              <a:t>Taşıma ücreti ve ödeme şartları</a:t>
            </a:r>
          </a:p>
          <a:p>
            <a:pPr lvl="2"/>
            <a:r>
              <a:rPr lang="tr-TR" sz="2700" dirty="0"/>
              <a:t>Gerektiğinde konşimentoya eklenmesi zorunlu belgeler</a:t>
            </a:r>
          </a:p>
          <a:p>
            <a:pPr algn="just"/>
            <a:endParaRPr lang="tr-TR" dirty="0"/>
          </a:p>
        </p:txBody>
      </p:sp>
    </p:spTree>
    <p:extLst>
      <p:ext uri="{BB962C8B-B14F-4D97-AF65-F5344CB8AC3E}">
        <p14:creationId xmlns:p14="http://schemas.microsoft.com/office/powerpoint/2010/main" val="2720849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Ana Konşimento </a:t>
            </a:r>
          </a:p>
        </p:txBody>
      </p:sp>
      <p:sp>
        <p:nvSpPr>
          <p:cNvPr id="3" name="İçerik Yer Tutucusu 2"/>
          <p:cNvSpPr>
            <a:spLocks noGrp="1"/>
          </p:cNvSpPr>
          <p:nvPr>
            <p:ph idx="1"/>
          </p:nvPr>
        </p:nvSpPr>
        <p:spPr/>
        <p:txBody>
          <a:bodyPr/>
          <a:lstStyle/>
          <a:p>
            <a:pPr algn="just"/>
            <a:r>
              <a:rPr lang="tr-TR" dirty="0"/>
              <a:t>Ana konşimento (MAW), aynı uçak için gönderilecek konsolide edilmiş münferit kargolar için hazırlanan konşimentodur. </a:t>
            </a:r>
            <a:endParaRPr lang="tr-TR" dirty="0" smtClean="0"/>
          </a:p>
          <a:p>
            <a:pPr algn="just"/>
            <a:r>
              <a:rPr lang="tr-TR" dirty="0"/>
              <a:t>İhracatçılardan teslim alınan çeşitli kargoların tek  bir </a:t>
            </a:r>
            <a:r>
              <a:rPr lang="tr-TR" dirty="0" err="1"/>
              <a:t>sevkıyatta</a:t>
            </a:r>
            <a:r>
              <a:rPr lang="tr-TR" dirty="0"/>
              <a:t> gönderildiği ve gönderici hanesinde lojistik firmaların belirtildiği belgelerdir. </a:t>
            </a:r>
          </a:p>
        </p:txBody>
      </p:sp>
    </p:spTree>
    <p:extLst>
      <p:ext uri="{BB962C8B-B14F-4D97-AF65-F5344CB8AC3E}">
        <p14:creationId xmlns:p14="http://schemas.microsoft.com/office/powerpoint/2010/main" val="1358363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Ara </a:t>
            </a:r>
            <a:r>
              <a:rPr lang="tr-TR" dirty="0" smtClean="0"/>
              <a:t>Konşimento</a:t>
            </a:r>
            <a:endParaRPr lang="tr-TR" dirty="0"/>
          </a:p>
        </p:txBody>
      </p:sp>
      <p:sp>
        <p:nvSpPr>
          <p:cNvPr id="3" name="İçerik Yer Tutucusu 2"/>
          <p:cNvSpPr>
            <a:spLocks noGrp="1"/>
          </p:cNvSpPr>
          <p:nvPr>
            <p:ph idx="1"/>
          </p:nvPr>
        </p:nvSpPr>
        <p:spPr/>
        <p:txBody>
          <a:bodyPr/>
          <a:lstStyle/>
          <a:p>
            <a:pPr algn="just"/>
            <a:r>
              <a:rPr lang="tr-TR" dirty="0"/>
              <a:t>Konsolidasyon yüklemelerde gerçek alıcı ve yükleyici adına hava taşıma senedidir. </a:t>
            </a:r>
          </a:p>
        </p:txBody>
      </p:sp>
    </p:spTree>
    <p:extLst>
      <p:ext uri="{BB962C8B-B14F-4D97-AF65-F5344CB8AC3E}">
        <p14:creationId xmlns:p14="http://schemas.microsoft.com/office/powerpoint/2010/main" val="256747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test</a:t>
            </a:r>
            <a:endParaRPr lang="tr-TR" dirty="0"/>
          </a:p>
        </p:txBody>
      </p:sp>
      <p:sp>
        <p:nvSpPr>
          <p:cNvPr id="3" name="İçerik Yer Tutucusu 2"/>
          <p:cNvSpPr>
            <a:spLocks noGrp="1"/>
          </p:cNvSpPr>
          <p:nvPr>
            <p:ph idx="1"/>
          </p:nvPr>
        </p:nvSpPr>
        <p:spPr/>
        <p:txBody>
          <a:bodyPr/>
          <a:lstStyle/>
          <a:p>
            <a:pPr marL="0" lvl="0" indent="0">
              <a:buNone/>
            </a:pPr>
            <a:r>
              <a:rPr lang="tr-TR" dirty="0" smtClean="0"/>
              <a:t>1. Bir </a:t>
            </a:r>
            <a:r>
              <a:rPr lang="tr-TR" dirty="0"/>
              <a:t>hava yolu konşimentosu (</a:t>
            </a:r>
            <a:r>
              <a:rPr lang="tr-TR" dirty="0" err="1"/>
              <a:t>Air</a:t>
            </a:r>
            <a:r>
              <a:rPr lang="tr-TR" dirty="0"/>
              <a:t> </a:t>
            </a:r>
            <a:r>
              <a:rPr lang="tr-TR" dirty="0" err="1"/>
              <a:t>Waybill</a:t>
            </a:r>
            <a:r>
              <a:rPr lang="tr-TR" dirty="0"/>
              <a:t>) en az kaç nüshadan meydana gelmelidir?</a:t>
            </a:r>
          </a:p>
          <a:p>
            <a:pPr marL="971550" lvl="1" indent="-514350">
              <a:buFont typeface="+mj-lt"/>
              <a:buAutoNum type="alphaLcParenR"/>
            </a:pPr>
            <a:r>
              <a:rPr lang="tr-TR" dirty="0"/>
              <a:t>1</a:t>
            </a:r>
          </a:p>
          <a:p>
            <a:pPr marL="971550" lvl="1" indent="-514350">
              <a:buFont typeface="+mj-lt"/>
              <a:buAutoNum type="alphaLcParenR"/>
            </a:pPr>
            <a:r>
              <a:rPr lang="tr-TR" dirty="0"/>
              <a:t>2</a:t>
            </a:r>
          </a:p>
          <a:p>
            <a:pPr marL="971550" lvl="1" indent="-514350">
              <a:buFont typeface="+mj-lt"/>
              <a:buAutoNum type="alphaLcParenR"/>
            </a:pPr>
            <a:r>
              <a:rPr lang="tr-TR" dirty="0"/>
              <a:t>3</a:t>
            </a:r>
          </a:p>
          <a:p>
            <a:pPr marL="971550" lvl="1" indent="-514350">
              <a:buFont typeface="+mj-lt"/>
              <a:buAutoNum type="alphaLcParenR"/>
            </a:pPr>
            <a:r>
              <a:rPr lang="tr-TR" dirty="0"/>
              <a:t>4</a:t>
            </a:r>
          </a:p>
          <a:p>
            <a:pPr algn="just"/>
            <a:endParaRPr lang="tr-TR" dirty="0"/>
          </a:p>
        </p:txBody>
      </p:sp>
    </p:spTree>
    <p:extLst>
      <p:ext uri="{BB962C8B-B14F-4D97-AF65-F5344CB8AC3E}">
        <p14:creationId xmlns:p14="http://schemas.microsoft.com/office/powerpoint/2010/main" val="19831316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test</a:t>
            </a:r>
          </a:p>
        </p:txBody>
      </p:sp>
      <p:sp>
        <p:nvSpPr>
          <p:cNvPr id="3" name="İçerik Yer Tutucusu 2"/>
          <p:cNvSpPr>
            <a:spLocks noGrp="1"/>
          </p:cNvSpPr>
          <p:nvPr>
            <p:ph idx="1"/>
          </p:nvPr>
        </p:nvSpPr>
        <p:spPr/>
        <p:txBody>
          <a:bodyPr>
            <a:normAutofit fontScale="92500" lnSpcReduction="20000"/>
          </a:bodyPr>
          <a:lstStyle/>
          <a:p>
            <a:pPr marL="0" lvl="0" indent="0">
              <a:buNone/>
            </a:pPr>
            <a:r>
              <a:rPr lang="tr-TR" dirty="0" smtClean="0"/>
              <a:t>2. Hava </a:t>
            </a:r>
            <a:r>
              <a:rPr lang="tr-TR" dirty="0"/>
              <a:t>yolu konşimentosuyla (</a:t>
            </a:r>
            <a:r>
              <a:rPr lang="tr-TR" dirty="0" err="1"/>
              <a:t>Air</a:t>
            </a:r>
            <a:r>
              <a:rPr lang="tr-TR" dirty="0"/>
              <a:t> </a:t>
            </a:r>
            <a:r>
              <a:rPr lang="tr-TR" dirty="0" err="1"/>
              <a:t>Waybill</a:t>
            </a:r>
            <a:r>
              <a:rPr lang="tr-TR" dirty="0"/>
              <a:t>) ilgili aşağıdakilerden hangisi yanlıştır?</a:t>
            </a:r>
          </a:p>
          <a:p>
            <a:pPr marL="971550" lvl="1" indent="-514350">
              <a:buFont typeface="+mj-lt"/>
              <a:buAutoNum type="alphaLcParenR"/>
            </a:pPr>
            <a:r>
              <a:rPr lang="tr-TR" dirty="0"/>
              <a:t>Gönderen, taşıyıcı ve alıcı sözleşmede doğrudan bulunmaktadır.</a:t>
            </a:r>
          </a:p>
          <a:p>
            <a:pPr marL="971550" lvl="1" indent="-514350">
              <a:buFont typeface="+mj-lt"/>
              <a:buAutoNum type="alphaLcParenR"/>
            </a:pPr>
            <a:r>
              <a:rPr lang="tr-TR" dirty="0"/>
              <a:t>Alıcı, kargonun teslim alınması ile hava yolu konşimentosu kapsamındaki taşıma masraflarını üstlenir.</a:t>
            </a:r>
          </a:p>
          <a:p>
            <a:pPr marL="971550" lvl="1" indent="-514350">
              <a:buFont typeface="+mj-lt"/>
              <a:buAutoNum type="alphaLcParenR"/>
            </a:pPr>
            <a:r>
              <a:rPr lang="tr-TR" dirty="0"/>
              <a:t>Nakliye sözleşmesini reddetme hakkı yalnızca taşıyıcıya aittir.</a:t>
            </a:r>
          </a:p>
          <a:p>
            <a:pPr marL="971550" lvl="1" indent="-514350">
              <a:buFont typeface="+mj-lt"/>
              <a:buAutoNum type="alphaLcParenR"/>
            </a:pPr>
            <a:r>
              <a:rPr lang="tr-TR" dirty="0"/>
              <a:t>Gönderen ile hava yolu taşıma şirketi arasında yapılan taşıma anlaşmasının geçerliliği, konşimentonun uygulamaya koyulmasıyla başlar.</a:t>
            </a:r>
          </a:p>
          <a:p>
            <a:pPr algn="just"/>
            <a:endParaRPr lang="tr-TR" dirty="0"/>
          </a:p>
        </p:txBody>
      </p:sp>
    </p:spTree>
    <p:extLst>
      <p:ext uri="{BB962C8B-B14F-4D97-AF65-F5344CB8AC3E}">
        <p14:creationId xmlns:p14="http://schemas.microsoft.com/office/powerpoint/2010/main" val="3126002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test</a:t>
            </a:r>
          </a:p>
        </p:txBody>
      </p:sp>
      <p:sp>
        <p:nvSpPr>
          <p:cNvPr id="3" name="İçerik Yer Tutucusu 2"/>
          <p:cNvSpPr>
            <a:spLocks noGrp="1"/>
          </p:cNvSpPr>
          <p:nvPr>
            <p:ph idx="1"/>
          </p:nvPr>
        </p:nvSpPr>
        <p:spPr/>
        <p:txBody>
          <a:bodyPr/>
          <a:lstStyle/>
          <a:p>
            <a:pPr marL="0" lvl="0" indent="0">
              <a:buNone/>
            </a:pPr>
            <a:r>
              <a:rPr lang="tr-TR" dirty="0" smtClean="0"/>
              <a:t>3. Aşağıdakilerden </a:t>
            </a:r>
            <a:r>
              <a:rPr lang="tr-TR" dirty="0"/>
              <a:t>hangisi </a:t>
            </a:r>
            <a:r>
              <a:rPr lang="tr-TR" dirty="0" err="1"/>
              <a:t>AWB’de</a:t>
            </a:r>
            <a:r>
              <a:rPr lang="tr-TR" dirty="0"/>
              <a:t> yer alır?</a:t>
            </a:r>
          </a:p>
          <a:p>
            <a:pPr marL="971550" lvl="1" indent="-514350">
              <a:buFont typeface="+mj-lt"/>
              <a:buAutoNum type="alphaLcParenR"/>
            </a:pPr>
            <a:r>
              <a:rPr lang="tr-TR" dirty="0"/>
              <a:t>Konşimentonun numarası ve düzenlendiği gün ve tarih</a:t>
            </a:r>
          </a:p>
          <a:p>
            <a:pPr marL="971550" lvl="1" indent="-514350">
              <a:buFont typeface="+mj-lt"/>
              <a:buAutoNum type="alphaLcParenR"/>
            </a:pPr>
            <a:r>
              <a:rPr lang="tr-TR" dirty="0"/>
              <a:t>Hava taşıma şirketinin kod numarası</a:t>
            </a:r>
          </a:p>
          <a:p>
            <a:pPr marL="971550" lvl="1" indent="-514350">
              <a:buFont typeface="+mj-lt"/>
              <a:buAutoNum type="alphaLcParenR"/>
            </a:pPr>
            <a:r>
              <a:rPr lang="tr-TR" dirty="0"/>
              <a:t>Kargonun türü, miktarı, sayısı ve ağırlığı</a:t>
            </a:r>
          </a:p>
          <a:p>
            <a:pPr marL="971550" lvl="1" indent="-514350">
              <a:buFont typeface="+mj-lt"/>
              <a:buAutoNum type="alphaLcParenR"/>
            </a:pPr>
            <a:r>
              <a:rPr lang="tr-TR" dirty="0"/>
              <a:t>Hepsi</a:t>
            </a:r>
          </a:p>
          <a:p>
            <a:pPr algn="just"/>
            <a:endParaRPr lang="tr-TR" dirty="0"/>
          </a:p>
        </p:txBody>
      </p:sp>
    </p:spTree>
    <p:extLst>
      <p:ext uri="{BB962C8B-B14F-4D97-AF65-F5344CB8AC3E}">
        <p14:creationId xmlns:p14="http://schemas.microsoft.com/office/powerpoint/2010/main" val="581024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grpSp>
        <p:nvGrpSpPr>
          <p:cNvPr id="4" name="Group 482"/>
          <p:cNvGrpSpPr>
            <a:grpSpLocks/>
          </p:cNvGrpSpPr>
          <p:nvPr/>
        </p:nvGrpSpPr>
        <p:grpSpPr bwMode="auto">
          <a:xfrm>
            <a:off x="2390140" y="332656"/>
            <a:ext cx="4363085" cy="6120680"/>
            <a:chOff x="30" y="30"/>
            <a:chExt cx="6871" cy="8261"/>
          </a:xfrm>
        </p:grpSpPr>
        <p:pic>
          <p:nvPicPr>
            <p:cNvPr id="5" name="Picture 4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 y="90"/>
              <a:ext cx="6811" cy="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ne 486"/>
            <p:cNvCxnSpPr/>
            <p:nvPr/>
          </p:nvCxnSpPr>
          <p:spPr bwMode="auto">
            <a:xfrm>
              <a:off x="60" y="60"/>
              <a:ext cx="6811"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7" name="Line 485"/>
            <p:cNvCxnSpPr/>
            <p:nvPr/>
          </p:nvCxnSpPr>
          <p:spPr bwMode="auto">
            <a:xfrm>
              <a:off x="30" y="30"/>
              <a:ext cx="0" cy="826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8" name="Line 484"/>
            <p:cNvCxnSpPr/>
            <p:nvPr/>
          </p:nvCxnSpPr>
          <p:spPr bwMode="auto">
            <a:xfrm>
              <a:off x="6901" y="30"/>
              <a:ext cx="0" cy="826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9" name="Line 483"/>
            <p:cNvCxnSpPr/>
            <p:nvPr/>
          </p:nvCxnSpPr>
          <p:spPr bwMode="auto">
            <a:xfrm>
              <a:off x="60" y="8261"/>
              <a:ext cx="6811"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850153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test</a:t>
            </a:r>
          </a:p>
        </p:txBody>
      </p:sp>
      <p:sp>
        <p:nvSpPr>
          <p:cNvPr id="3" name="İçerik Yer Tutucusu 2"/>
          <p:cNvSpPr>
            <a:spLocks noGrp="1"/>
          </p:cNvSpPr>
          <p:nvPr>
            <p:ph idx="1"/>
          </p:nvPr>
        </p:nvSpPr>
        <p:spPr/>
        <p:txBody>
          <a:bodyPr/>
          <a:lstStyle/>
          <a:p>
            <a:pPr marL="0" lvl="0" indent="0">
              <a:buNone/>
            </a:pPr>
            <a:r>
              <a:rPr lang="tr-TR" dirty="0" smtClean="0"/>
              <a:t>4. Hangisi </a:t>
            </a:r>
            <a:r>
              <a:rPr lang="tr-TR" dirty="0" err="1"/>
              <a:t>AWB’de</a:t>
            </a:r>
            <a:r>
              <a:rPr lang="tr-TR" dirty="0"/>
              <a:t> “Nature </a:t>
            </a:r>
            <a:r>
              <a:rPr lang="tr-TR" dirty="0" err="1"/>
              <a:t>and</a:t>
            </a:r>
            <a:r>
              <a:rPr lang="tr-TR" dirty="0"/>
              <a:t> </a:t>
            </a:r>
            <a:r>
              <a:rPr lang="tr-TR" dirty="0" err="1"/>
              <a:t>Quantitiy</a:t>
            </a:r>
            <a:r>
              <a:rPr lang="tr-TR" dirty="0"/>
              <a:t> of </a:t>
            </a:r>
            <a:r>
              <a:rPr lang="tr-TR" dirty="0" err="1"/>
              <a:t>Goods</a:t>
            </a:r>
            <a:r>
              <a:rPr lang="tr-TR" dirty="0"/>
              <a:t>” hücresine yazılması gereken bilgilerden değildir?</a:t>
            </a:r>
          </a:p>
          <a:p>
            <a:pPr marL="971550" lvl="1" indent="-514350">
              <a:buFont typeface="+mj-lt"/>
              <a:buAutoNum type="alphaLcParenR"/>
            </a:pPr>
            <a:r>
              <a:rPr lang="tr-TR" dirty="0"/>
              <a:t>Eşyanın cinsi</a:t>
            </a:r>
          </a:p>
          <a:p>
            <a:pPr marL="971550" lvl="1" indent="-514350">
              <a:buFont typeface="+mj-lt"/>
              <a:buAutoNum type="alphaLcParenR"/>
            </a:pPr>
            <a:r>
              <a:rPr lang="tr-TR" dirty="0"/>
              <a:t>Ölçüler</a:t>
            </a:r>
          </a:p>
          <a:p>
            <a:pPr marL="971550" lvl="1" indent="-514350">
              <a:buFont typeface="+mj-lt"/>
              <a:buAutoNum type="alphaLcParenR"/>
            </a:pPr>
            <a:r>
              <a:rPr lang="tr-TR" dirty="0"/>
              <a:t>Mal değeri</a:t>
            </a:r>
          </a:p>
          <a:p>
            <a:pPr marL="971550" lvl="1" indent="-514350">
              <a:buFont typeface="+mj-lt"/>
              <a:buAutoNum type="alphaLcParenR"/>
            </a:pPr>
            <a:r>
              <a:rPr lang="tr-TR" dirty="0"/>
              <a:t>Özel kargolarla ilgili yükleme, boşaltma ve depolamaya yönelik kısaltmalar</a:t>
            </a:r>
          </a:p>
          <a:p>
            <a:pPr algn="just"/>
            <a:endParaRPr lang="tr-TR" dirty="0"/>
          </a:p>
        </p:txBody>
      </p:sp>
    </p:spTree>
    <p:extLst>
      <p:ext uri="{BB962C8B-B14F-4D97-AF65-F5344CB8AC3E}">
        <p14:creationId xmlns:p14="http://schemas.microsoft.com/office/powerpoint/2010/main" val="2359816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500" b="1" dirty="0"/>
              <a:t>Aşağıdaki cümleleri dikkatlice okuyarak boş bırakılan yerlere doğru sözcüğü yazınız.</a:t>
            </a:r>
            <a:br>
              <a:rPr lang="tr-TR" sz="2500" b="1" dirty="0"/>
            </a:br>
            <a:endParaRPr lang="tr-TR" sz="2500" dirty="0"/>
          </a:p>
        </p:txBody>
      </p:sp>
      <p:sp>
        <p:nvSpPr>
          <p:cNvPr id="3" name="İçerik Yer Tutucusu 2"/>
          <p:cNvSpPr>
            <a:spLocks noGrp="1"/>
          </p:cNvSpPr>
          <p:nvPr>
            <p:ph idx="1"/>
          </p:nvPr>
        </p:nvSpPr>
        <p:spPr/>
        <p:txBody>
          <a:bodyPr/>
          <a:lstStyle/>
          <a:p>
            <a:pPr marL="514350" lvl="0" indent="-514350">
              <a:buFont typeface="+mj-lt"/>
              <a:buAutoNum type="arabicPeriod" startAt="5"/>
            </a:pPr>
            <a:r>
              <a:rPr lang="tr-TR" dirty="0"/>
              <a:t>Aynı uçak için gönderilecek konsolide edilmiş münferit kargolar için hazırlanan konşimento</a:t>
            </a:r>
            <a:r>
              <a:rPr lang="tr-TR" dirty="0" smtClean="0"/>
              <a:t>…………………………………………….’dur.</a:t>
            </a:r>
            <a:endParaRPr lang="tr-TR" dirty="0"/>
          </a:p>
          <a:p>
            <a:pPr marL="514350" lvl="0" indent="-514350">
              <a:buFont typeface="+mj-lt"/>
              <a:buAutoNum type="arabicPeriod" startAt="5"/>
            </a:pPr>
            <a:r>
              <a:rPr lang="tr-TR" dirty="0"/>
              <a:t>Konsolidasyon yüklemelerde gerçek alıcı ve yükleyici adına düzenlenen hava taşıma senedi…………………………………………………….’dur.</a:t>
            </a:r>
          </a:p>
          <a:p>
            <a:pPr marL="514350" indent="-514350" algn="just">
              <a:buFont typeface="+mj-lt"/>
              <a:buAutoNum type="arabicPeriod" startAt="5"/>
            </a:pPr>
            <a:endParaRPr lang="tr-TR" dirty="0"/>
          </a:p>
        </p:txBody>
      </p:sp>
    </p:spTree>
    <p:extLst>
      <p:ext uri="{BB962C8B-B14F-4D97-AF65-F5344CB8AC3E}">
        <p14:creationId xmlns:p14="http://schemas.microsoft.com/office/powerpoint/2010/main" val="28810577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300" b="1" dirty="0"/>
              <a:t>Aşağıdaki cümlelerin başında boş bırakılan parantezlere, cümlelerde verilen bilgiler doğru ise D, yanlış ise Y yazınız.</a:t>
            </a:r>
            <a:br>
              <a:rPr lang="tr-TR" sz="2300" b="1" dirty="0"/>
            </a:br>
            <a:endParaRPr lang="tr-TR" sz="2300" dirty="0"/>
          </a:p>
        </p:txBody>
      </p:sp>
      <p:sp>
        <p:nvSpPr>
          <p:cNvPr id="3" name="İçerik Yer Tutucusu 2"/>
          <p:cNvSpPr>
            <a:spLocks noGrp="1"/>
          </p:cNvSpPr>
          <p:nvPr>
            <p:ph idx="1"/>
          </p:nvPr>
        </p:nvSpPr>
        <p:spPr>
          <a:xfrm>
            <a:off x="457200" y="1412776"/>
            <a:ext cx="8229600" cy="4713387"/>
          </a:xfrm>
        </p:spPr>
        <p:txBody>
          <a:bodyPr>
            <a:normAutofit fontScale="77500" lnSpcReduction="20000"/>
          </a:bodyPr>
          <a:lstStyle/>
          <a:p>
            <a:pPr marL="514350" lvl="0" indent="-514350">
              <a:buFont typeface="+mj-lt"/>
              <a:buAutoNum type="arabicPeriod" startAt="7"/>
            </a:pPr>
            <a:r>
              <a:rPr lang="tr-TR" dirty="0"/>
              <a:t>(…..) Hava yolu kodu, </a:t>
            </a:r>
            <a:r>
              <a:rPr lang="tr-TR" dirty="0" err="1"/>
              <a:t>air</a:t>
            </a:r>
            <a:r>
              <a:rPr lang="tr-TR" dirty="0"/>
              <a:t> </a:t>
            </a:r>
            <a:r>
              <a:rPr lang="tr-TR" dirty="0" err="1"/>
              <a:t>waybill</a:t>
            </a:r>
            <a:r>
              <a:rPr lang="tr-TR" dirty="0"/>
              <a:t> numarası, hava yolu adı veya merkez adresindeki herhangi bir farklılık bu tür tarafsız </a:t>
            </a:r>
            <a:r>
              <a:rPr lang="tr-TR" dirty="0" err="1"/>
              <a:t>air</a:t>
            </a:r>
            <a:r>
              <a:rPr lang="tr-TR" dirty="0"/>
              <a:t> </a:t>
            </a:r>
            <a:r>
              <a:rPr lang="tr-TR" dirty="0" err="1"/>
              <a:t>waybilli</a:t>
            </a:r>
            <a:r>
              <a:rPr lang="tr-TR" dirty="0"/>
              <a:t> geçersiz ve hükümsüz kılar.</a:t>
            </a:r>
          </a:p>
          <a:p>
            <a:pPr marL="514350" indent="-514350">
              <a:buFont typeface="+mj-lt"/>
              <a:buAutoNum type="arabicPeriod" startAt="7"/>
            </a:pPr>
            <a:endParaRPr lang="tr-TR" dirty="0"/>
          </a:p>
          <a:p>
            <a:pPr marL="514350" lvl="0" indent="-514350">
              <a:buFont typeface="+mj-lt"/>
              <a:buAutoNum type="arabicPeriod" startAt="7"/>
            </a:pPr>
            <a:r>
              <a:rPr lang="tr-TR" dirty="0"/>
              <a:t>(…..) Türkiye çıkışlı kargolarda konşimento (AWB) düzenlemesinde ABD doları baz alınır ve ABD doları olarak konşimento tanzim edilir.</a:t>
            </a:r>
          </a:p>
          <a:p>
            <a:pPr marL="514350" indent="-514350">
              <a:buFont typeface="+mj-lt"/>
              <a:buAutoNum type="arabicPeriod" startAt="7"/>
            </a:pPr>
            <a:endParaRPr lang="tr-TR" dirty="0"/>
          </a:p>
          <a:p>
            <a:pPr marL="514350" lvl="0" indent="-514350">
              <a:buFont typeface="+mj-lt"/>
              <a:buAutoNum type="arabicPeriod" startAt="7"/>
            </a:pPr>
            <a:r>
              <a:rPr lang="tr-TR" dirty="0"/>
              <a:t>(…..) İhracatçılardan teslim alınan çeşitli kargoların tek bir </a:t>
            </a:r>
            <a:r>
              <a:rPr lang="tr-TR" dirty="0" err="1"/>
              <a:t>sevkıyatta</a:t>
            </a:r>
            <a:r>
              <a:rPr lang="tr-TR" dirty="0"/>
              <a:t> gönderildiği ve gönderici hanesinde lojistik firmaların belirtildiği belgeler ara konşimentolardır</a:t>
            </a:r>
            <a:r>
              <a:rPr lang="tr-TR" dirty="0" smtClean="0"/>
              <a:t>.</a:t>
            </a:r>
          </a:p>
          <a:p>
            <a:pPr marL="514350" lvl="0" indent="-514350">
              <a:buFont typeface="+mj-lt"/>
              <a:buAutoNum type="arabicPeriod" startAt="7"/>
            </a:pPr>
            <a:endParaRPr lang="tr-TR" dirty="0"/>
          </a:p>
          <a:p>
            <a:pPr marL="514350" lvl="0" indent="-514350">
              <a:buFont typeface="+mj-lt"/>
              <a:buAutoNum type="arabicPeriod" startAt="7"/>
            </a:pPr>
            <a:r>
              <a:rPr lang="tr-TR" dirty="0"/>
              <a:t>(…..)  Ara konşimento tek başına bir sevk belgesi sayılabilir.</a:t>
            </a:r>
          </a:p>
          <a:p>
            <a:pPr algn="just"/>
            <a:endParaRPr lang="tr-TR" dirty="0"/>
          </a:p>
        </p:txBody>
      </p:sp>
    </p:spTree>
    <p:extLst>
      <p:ext uri="{BB962C8B-B14F-4D97-AF65-F5344CB8AC3E}">
        <p14:creationId xmlns:p14="http://schemas.microsoft.com/office/powerpoint/2010/main" val="12564775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KARA YOLU TAŞIMA </a:t>
            </a:r>
            <a:r>
              <a:rPr lang="tr-TR" b="1" dirty="0" smtClean="0"/>
              <a:t>SÖZLEŞMESİ</a:t>
            </a:r>
            <a:endParaRPr lang="tr-TR" b="1" dirty="0"/>
          </a:p>
        </p:txBody>
      </p:sp>
      <p:sp>
        <p:nvSpPr>
          <p:cNvPr id="3" name="İçerik Yer Tutucusu 2"/>
          <p:cNvSpPr>
            <a:spLocks noGrp="1"/>
          </p:cNvSpPr>
          <p:nvPr>
            <p:ph idx="1"/>
          </p:nvPr>
        </p:nvSpPr>
        <p:spPr/>
        <p:txBody>
          <a:bodyPr>
            <a:normAutofit fontScale="77500" lnSpcReduction="20000"/>
          </a:bodyPr>
          <a:lstStyle/>
          <a:p>
            <a:pPr algn="just"/>
            <a:r>
              <a:rPr lang="tr-TR" dirty="0"/>
              <a:t>Uluslararası alanda kara yolu taşıma işlemlerinde yasal dayanak CMR sözleşmesidir. Tüm ülkelerde ortak geçerliliği olan sözleşmelerdir. Uluslararası kara yolu  taşımacılığı yapan nakliyat firmalarının yaptıkları taşımalar ile ilgili olarak CMR sözleşmesinden kaynaklanan hukuki sorumluluklarını, poliçede belirtilen şart ve limitler ile teminat altına alır.</a:t>
            </a:r>
          </a:p>
          <a:p>
            <a:pPr algn="just"/>
            <a:r>
              <a:rPr lang="tr-TR" dirty="0"/>
              <a:t>Kamyon konşimentosu (Truck Bill of </a:t>
            </a:r>
            <a:r>
              <a:rPr lang="tr-TR" dirty="0" err="1"/>
              <a:t>Lading</a:t>
            </a:r>
            <a:r>
              <a:rPr lang="tr-TR" dirty="0"/>
              <a:t>) da denilen bu belge kamyon veya tır ile yapılan uluslararası taşımacılıkta </a:t>
            </a:r>
            <a:r>
              <a:rPr lang="tr-TR" dirty="0" smtClean="0"/>
              <a:t>CMR gereğince </a:t>
            </a:r>
            <a:r>
              <a:rPr lang="tr-TR" dirty="0"/>
              <a:t>düzenlenen bir taşıma belgesidir. Bu anlaşma kapsamında malın anlaşmaya üye ülkeler arasında taşınması sırasında malla ilgili hasar, kayıp, zarar ve gecikmelerde gönderen-taşıyan-alıcı arasında sorumluluk ve yükümlülükleri belirten bir sözleşme yapılmaktadır.</a:t>
            </a:r>
          </a:p>
          <a:p>
            <a:pPr algn="just"/>
            <a:endParaRPr lang="tr-TR" dirty="0"/>
          </a:p>
        </p:txBody>
      </p:sp>
    </p:spTree>
    <p:extLst>
      <p:ext uri="{BB962C8B-B14F-4D97-AF65-F5344CB8AC3E}">
        <p14:creationId xmlns:p14="http://schemas.microsoft.com/office/powerpoint/2010/main" val="669080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lgn="ctr" rtl="0">
              <a:spcBef>
                <a:spcPct val="0"/>
              </a:spcBef>
            </a:pPr>
            <a:r>
              <a:rPr lang="tr-TR" sz="2500" b="1" dirty="0"/>
              <a:t>Belgenin </a:t>
            </a:r>
            <a:r>
              <a:rPr lang="tr-TR" sz="2500" b="1" dirty="0" smtClean="0"/>
              <a:t>Özellikler</a:t>
            </a:r>
            <a:endParaRPr lang="tr-TR" sz="2500" dirty="0"/>
          </a:p>
        </p:txBody>
      </p:sp>
      <p:sp>
        <p:nvSpPr>
          <p:cNvPr id="3" name="İçerik Yer Tutucusu 2"/>
          <p:cNvSpPr>
            <a:spLocks noGrp="1"/>
          </p:cNvSpPr>
          <p:nvPr>
            <p:ph idx="1"/>
          </p:nvPr>
        </p:nvSpPr>
        <p:spPr/>
        <p:txBody>
          <a:bodyPr>
            <a:normAutofit fontScale="85000" lnSpcReduction="20000"/>
          </a:bodyPr>
          <a:lstStyle/>
          <a:p>
            <a:pPr algn="just"/>
            <a:r>
              <a:rPr lang="tr-TR" dirty="0"/>
              <a:t>Bu belgenin kullanılabilmesi için eşyanın taşıyıcıya teslim edildiği yer ile bunların gönderilene teslim edileceği yerin iki ayrı devletin sınırları içinde bulunması ve bu iki devletten en az birinin </a:t>
            </a:r>
            <a:r>
              <a:rPr lang="tr-TR" dirty="0" err="1"/>
              <a:t>CMR’ye</a:t>
            </a:r>
            <a:r>
              <a:rPr lang="tr-TR" dirty="0"/>
              <a:t> taraf olması gerekir</a:t>
            </a:r>
            <a:r>
              <a:rPr lang="tr-TR" dirty="0" smtClean="0"/>
              <a:t>.</a:t>
            </a:r>
          </a:p>
          <a:p>
            <a:pPr algn="just"/>
            <a:r>
              <a:rPr lang="tr-TR" dirty="0"/>
              <a:t>Navlun komisyoncusu veya taşımacılık şirketi tarafından alıcının adına düzenlenir</a:t>
            </a:r>
            <a:r>
              <a:rPr lang="tr-TR" dirty="0" smtClean="0"/>
              <a:t>.</a:t>
            </a:r>
          </a:p>
          <a:p>
            <a:pPr algn="just"/>
            <a:r>
              <a:rPr lang="tr-TR" dirty="0"/>
              <a:t>CMR Konvansiyonu, taşıma belgesinin 3 asıl nüsha halinde düzenlenmesi gerektiğini belirtmektedir. Bunlardan ilki ihracatçı için, ikincisi mallar ile birlikte gönderilmek ve üçüncüsü de nakliyecide kalmak üzere düzenlenir. </a:t>
            </a:r>
            <a:r>
              <a:rPr lang="tr-TR" dirty="0" smtClean="0"/>
              <a:t>. 	</a:t>
            </a:r>
            <a:endParaRPr lang="tr-TR" dirty="0"/>
          </a:p>
          <a:p>
            <a:pPr algn="just"/>
            <a:endParaRPr lang="tr-TR" dirty="0"/>
          </a:p>
        </p:txBody>
      </p:sp>
    </p:spTree>
    <p:extLst>
      <p:ext uri="{BB962C8B-B14F-4D97-AF65-F5344CB8AC3E}">
        <p14:creationId xmlns:p14="http://schemas.microsoft.com/office/powerpoint/2010/main" val="2164153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lgn="ctr" rtl="0">
              <a:spcBef>
                <a:spcPct val="0"/>
              </a:spcBef>
            </a:pPr>
            <a:r>
              <a:rPr lang="tr-TR" sz="2800" b="1" dirty="0"/>
              <a:t>Sorumluluk </a:t>
            </a:r>
            <a:r>
              <a:rPr lang="tr-TR" sz="2800" b="1" dirty="0" smtClean="0"/>
              <a:t>Sınırları</a:t>
            </a:r>
            <a:endParaRPr lang="tr-TR" sz="2800" dirty="0"/>
          </a:p>
        </p:txBody>
      </p:sp>
      <p:sp>
        <p:nvSpPr>
          <p:cNvPr id="3" name="İçerik Yer Tutucusu 2"/>
          <p:cNvSpPr>
            <a:spLocks noGrp="1"/>
          </p:cNvSpPr>
          <p:nvPr>
            <p:ph idx="1"/>
          </p:nvPr>
        </p:nvSpPr>
        <p:spPr>
          <a:xfrm>
            <a:off x="457200" y="2348880"/>
            <a:ext cx="8229600" cy="3777283"/>
          </a:xfrm>
        </p:spPr>
        <p:txBody>
          <a:bodyPr/>
          <a:lstStyle/>
          <a:p>
            <a:pPr marL="514350" lvl="2" indent="-514350" algn="just">
              <a:buFont typeface="+mj-lt"/>
              <a:buAutoNum type="alphaLcPeriod"/>
            </a:pPr>
            <a:r>
              <a:rPr lang="tr-TR" sz="2800" b="1" dirty="0"/>
              <a:t>Taşıyıcının Sorumlulukları</a:t>
            </a:r>
          </a:p>
          <a:p>
            <a:pPr marL="514350" lvl="2" indent="-514350" algn="just">
              <a:buFont typeface="+mj-lt"/>
              <a:buAutoNum type="alphaLcPeriod"/>
            </a:pPr>
            <a:r>
              <a:rPr lang="tr-TR" sz="2800" b="1" dirty="0"/>
              <a:t>Göndericinin Sorumluluğu</a:t>
            </a:r>
          </a:p>
          <a:p>
            <a:pPr marL="514350" lvl="2" indent="-514350" algn="just">
              <a:buFont typeface="+mj-lt"/>
              <a:buAutoNum type="alphaLcPeriod"/>
            </a:pPr>
            <a:r>
              <a:rPr lang="tr-TR" sz="2800" b="1" dirty="0"/>
              <a:t>Ortaklaşa Yapılan Taşımacılıkta Tarafların Sorumluluğu</a:t>
            </a:r>
          </a:p>
          <a:p>
            <a:pPr marL="0" indent="0" algn="just">
              <a:buNone/>
            </a:pPr>
            <a:endParaRPr lang="tr-TR" dirty="0"/>
          </a:p>
        </p:txBody>
      </p:sp>
      <p:sp>
        <p:nvSpPr>
          <p:cNvPr id="4" name="Dikdörtgen 3"/>
          <p:cNvSpPr/>
          <p:nvPr/>
        </p:nvSpPr>
        <p:spPr>
          <a:xfrm>
            <a:off x="6804248" y="0"/>
            <a:ext cx="2339752" cy="332656"/>
          </a:xfrm>
          <a:prstGeom prst="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Kara yolu </a:t>
            </a:r>
            <a:r>
              <a:rPr lang="tr-TR" dirty="0" err="1" smtClean="0">
                <a:solidFill>
                  <a:schemeClr val="tx1"/>
                </a:solidFill>
              </a:rPr>
              <a:t>taş.söz</a:t>
            </a:r>
            <a:r>
              <a:rPr lang="tr-TR" dirty="0" smtClean="0">
                <a:solidFill>
                  <a:schemeClr val="tx1"/>
                </a:solidFill>
              </a:rPr>
              <a:t>/CMR</a:t>
            </a:r>
            <a:endParaRPr lang="tr-TR" dirty="0">
              <a:solidFill>
                <a:schemeClr val="tx1"/>
              </a:solidFill>
            </a:endParaRPr>
          </a:p>
        </p:txBody>
      </p:sp>
    </p:spTree>
    <p:extLst>
      <p:ext uri="{BB962C8B-B14F-4D97-AF65-F5344CB8AC3E}">
        <p14:creationId xmlns:p14="http://schemas.microsoft.com/office/powerpoint/2010/main" val="26866290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tr-TR" sz="2500" b="1" dirty="0" smtClean="0"/>
              <a:t>a. Taşıyıcının Sorumlulukları</a:t>
            </a:r>
            <a:endParaRPr lang="tr-TR" sz="2500" dirty="0"/>
          </a:p>
        </p:txBody>
      </p:sp>
      <p:sp>
        <p:nvSpPr>
          <p:cNvPr id="3" name="İçerik Yer Tutucusu 2"/>
          <p:cNvSpPr>
            <a:spLocks noGrp="1"/>
          </p:cNvSpPr>
          <p:nvPr>
            <p:ph idx="1"/>
          </p:nvPr>
        </p:nvSpPr>
        <p:spPr/>
        <p:txBody>
          <a:bodyPr/>
          <a:lstStyle/>
          <a:p>
            <a:pPr algn="just"/>
            <a:r>
              <a:rPr lang="tr-TR" dirty="0"/>
              <a:t>Gönderici, eşyaya gelecek zarar, ziyan, hasar ve yükün kusurlu ambalajlanmasından dolayı üstlenilecek ödemelerden taşıyıcıya karşı sorumludur. Ancak yükün kabulünde kusur açık, seçik ve taşıyıcı tarafından biliniyor ve bu hususta bir itiraz beyanında bulunulmamış  ise bu hüküm geçersizdir</a:t>
            </a:r>
          </a:p>
        </p:txBody>
      </p:sp>
      <p:sp>
        <p:nvSpPr>
          <p:cNvPr id="4" name="Dikdörtgen 3"/>
          <p:cNvSpPr/>
          <p:nvPr/>
        </p:nvSpPr>
        <p:spPr>
          <a:xfrm>
            <a:off x="6804248" y="0"/>
            <a:ext cx="2339752" cy="332656"/>
          </a:xfrm>
          <a:prstGeom prst="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Kara yolu </a:t>
            </a:r>
            <a:r>
              <a:rPr lang="tr-TR" dirty="0" err="1" smtClean="0">
                <a:solidFill>
                  <a:schemeClr val="tx1"/>
                </a:solidFill>
              </a:rPr>
              <a:t>taş.söz</a:t>
            </a:r>
            <a:r>
              <a:rPr lang="tr-TR" dirty="0" smtClean="0">
                <a:solidFill>
                  <a:schemeClr val="tx1"/>
                </a:solidFill>
              </a:rPr>
              <a:t>/CMR</a:t>
            </a:r>
            <a:endParaRPr lang="tr-TR" dirty="0">
              <a:solidFill>
                <a:schemeClr val="tx1"/>
              </a:solidFill>
            </a:endParaRPr>
          </a:p>
        </p:txBody>
      </p:sp>
    </p:spTree>
    <p:extLst>
      <p:ext uri="{BB962C8B-B14F-4D97-AF65-F5344CB8AC3E}">
        <p14:creationId xmlns:p14="http://schemas.microsoft.com/office/powerpoint/2010/main" val="34256768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2" algn="ctr" rtl="0">
              <a:spcBef>
                <a:spcPct val="0"/>
              </a:spcBef>
            </a:pPr>
            <a:r>
              <a:rPr lang="tr-TR" sz="2800" b="1" dirty="0" smtClean="0"/>
              <a:t>b. Göndericinin Sorumluluğu</a:t>
            </a:r>
            <a:endParaRPr lang="tr-TR" dirty="0"/>
          </a:p>
        </p:txBody>
      </p:sp>
      <p:sp>
        <p:nvSpPr>
          <p:cNvPr id="3" name="İçerik Yer Tutucusu 2"/>
          <p:cNvSpPr>
            <a:spLocks noGrp="1"/>
          </p:cNvSpPr>
          <p:nvPr>
            <p:ph idx="1"/>
          </p:nvPr>
        </p:nvSpPr>
        <p:spPr/>
        <p:txBody>
          <a:bodyPr/>
          <a:lstStyle/>
          <a:p>
            <a:pPr algn="just"/>
            <a:r>
              <a:rPr lang="tr-TR" dirty="0"/>
              <a:t>Gönderici, gümrük evraklarını ve eşyanın taşınması için ihtiyaç duyduğu diğer </a:t>
            </a:r>
            <a:r>
              <a:rPr lang="tr-TR" dirty="0" err="1"/>
              <a:t>dökümanları</a:t>
            </a:r>
            <a:r>
              <a:rPr lang="tr-TR" dirty="0"/>
              <a:t> taşıyıcıya vermek zorundadır. Gümrük evraklarının geçerliliği göndericinin sorumluluğundadır.</a:t>
            </a:r>
          </a:p>
          <a:p>
            <a:pPr algn="just"/>
            <a:endParaRPr lang="tr-TR" dirty="0"/>
          </a:p>
        </p:txBody>
      </p:sp>
      <p:sp>
        <p:nvSpPr>
          <p:cNvPr id="4" name="Dikdörtgen 3"/>
          <p:cNvSpPr/>
          <p:nvPr/>
        </p:nvSpPr>
        <p:spPr>
          <a:xfrm>
            <a:off x="6804248" y="0"/>
            <a:ext cx="2339752" cy="332656"/>
          </a:xfrm>
          <a:prstGeom prst="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Kara yolu </a:t>
            </a:r>
            <a:r>
              <a:rPr lang="tr-TR" dirty="0" err="1" smtClean="0">
                <a:solidFill>
                  <a:schemeClr val="tx1"/>
                </a:solidFill>
              </a:rPr>
              <a:t>taş.söz</a:t>
            </a:r>
            <a:r>
              <a:rPr lang="tr-TR" dirty="0" smtClean="0">
                <a:solidFill>
                  <a:schemeClr val="tx1"/>
                </a:solidFill>
              </a:rPr>
              <a:t>/CMR</a:t>
            </a:r>
            <a:endParaRPr lang="tr-TR" dirty="0">
              <a:solidFill>
                <a:schemeClr val="tx1"/>
              </a:solidFill>
            </a:endParaRPr>
          </a:p>
        </p:txBody>
      </p:sp>
    </p:spTree>
    <p:extLst>
      <p:ext uri="{BB962C8B-B14F-4D97-AF65-F5344CB8AC3E}">
        <p14:creationId xmlns:p14="http://schemas.microsoft.com/office/powerpoint/2010/main" val="20332929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514350" lvl="2" indent="-514350" algn="ctr"/>
            <a:r>
              <a:rPr lang="tr-TR" sz="2800" b="1" dirty="0" smtClean="0"/>
              <a:t>c. Ortaklaşa Yapılan Taşımacılıkta Tarafların Sorumluluğu</a:t>
            </a:r>
            <a:endParaRPr lang="tr-TR" sz="2800" b="1" dirty="0"/>
          </a:p>
        </p:txBody>
      </p:sp>
      <p:sp>
        <p:nvSpPr>
          <p:cNvPr id="3" name="İçerik Yer Tutucusu 2"/>
          <p:cNvSpPr>
            <a:spLocks noGrp="1"/>
          </p:cNvSpPr>
          <p:nvPr>
            <p:ph idx="1"/>
          </p:nvPr>
        </p:nvSpPr>
        <p:spPr/>
        <p:txBody>
          <a:bodyPr/>
          <a:lstStyle/>
          <a:p>
            <a:pPr algn="just"/>
            <a:r>
              <a:rPr lang="tr-TR" dirty="0"/>
              <a:t>Tek bir anlaşmayla düzenlenen taşıma, kara yolu taşıyıcıları tarafından ortaklaşa gerçekleştirilirse tüm taşımanın gerçekleştirilmesinden her bir taşıyıcı sorumludur. İkinci taşıyıcı ile gönderici arasında düzenlenen hamule senedi koşullarını kabul etmiş sayılır.</a:t>
            </a:r>
          </a:p>
          <a:p>
            <a:pPr algn="just"/>
            <a:endParaRPr lang="tr-TR" dirty="0"/>
          </a:p>
        </p:txBody>
      </p:sp>
      <p:sp>
        <p:nvSpPr>
          <p:cNvPr id="4" name="Dikdörtgen 3"/>
          <p:cNvSpPr/>
          <p:nvPr/>
        </p:nvSpPr>
        <p:spPr>
          <a:xfrm>
            <a:off x="6804248" y="0"/>
            <a:ext cx="2339752" cy="332656"/>
          </a:xfrm>
          <a:prstGeom prst="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Kara yolu </a:t>
            </a:r>
            <a:r>
              <a:rPr lang="tr-TR" dirty="0" err="1" smtClean="0">
                <a:solidFill>
                  <a:schemeClr val="tx1"/>
                </a:solidFill>
              </a:rPr>
              <a:t>taş.söz</a:t>
            </a:r>
            <a:r>
              <a:rPr lang="tr-TR" dirty="0" smtClean="0">
                <a:solidFill>
                  <a:schemeClr val="tx1"/>
                </a:solidFill>
              </a:rPr>
              <a:t>/CMR</a:t>
            </a:r>
            <a:endParaRPr lang="tr-TR" dirty="0">
              <a:solidFill>
                <a:schemeClr val="tx1"/>
              </a:solidFill>
            </a:endParaRPr>
          </a:p>
        </p:txBody>
      </p:sp>
    </p:spTree>
    <p:extLst>
      <p:ext uri="{BB962C8B-B14F-4D97-AF65-F5344CB8AC3E}">
        <p14:creationId xmlns:p14="http://schemas.microsoft.com/office/powerpoint/2010/main" val="1018125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lgn="ctr" rtl="0">
              <a:spcBef>
                <a:spcPct val="0"/>
              </a:spcBef>
            </a:pPr>
            <a:r>
              <a:rPr lang="tr-TR" sz="3000" b="1" dirty="0"/>
              <a:t>Eşyanın </a:t>
            </a:r>
            <a:r>
              <a:rPr lang="tr-TR" sz="3000" b="1" dirty="0" smtClean="0"/>
              <a:t>Teslimi</a:t>
            </a:r>
            <a:endParaRPr lang="tr-TR" sz="3000" dirty="0"/>
          </a:p>
        </p:txBody>
      </p:sp>
      <p:sp>
        <p:nvSpPr>
          <p:cNvPr id="3" name="İçerik Yer Tutucusu 2"/>
          <p:cNvSpPr>
            <a:spLocks noGrp="1"/>
          </p:cNvSpPr>
          <p:nvPr>
            <p:ph idx="1"/>
          </p:nvPr>
        </p:nvSpPr>
        <p:spPr/>
        <p:txBody>
          <a:bodyPr>
            <a:normAutofit lnSpcReduction="10000"/>
          </a:bodyPr>
          <a:lstStyle/>
          <a:p>
            <a:pPr marL="0" lvl="2" indent="0" algn="just">
              <a:buNone/>
            </a:pPr>
            <a:r>
              <a:rPr lang="tr-TR" b="1" dirty="0" smtClean="0"/>
              <a:t>a) Göndericinin </a:t>
            </a:r>
            <a:r>
              <a:rPr lang="tr-TR" b="1" dirty="0"/>
              <a:t>Yükü Taşıyıcıya </a:t>
            </a:r>
            <a:r>
              <a:rPr lang="tr-TR" b="1" dirty="0" smtClean="0"/>
              <a:t>Teslimi;</a:t>
            </a:r>
          </a:p>
          <a:p>
            <a:pPr marL="0" indent="0">
              <a:buNone/>
            </a:pPr>
            <a:endParaRPr lang="tr-TR" sz="3600" dirty="0"/>
          </a:p>
          <a:p>
            <a:r>
              <a:rPr lang="tr-TR" dirty="0"/>
              <a:t>Taşıyıcı göndericiden yükü teslim aldığı sırada şu hususları kontrol etmelidir:</a:t>
            </a:r>
          </a:p>
          <a:p>
            <a:endParaRPr lang="tr-TR" dirty="0"/>
          </a:p>
          <a:p>
            <a:pPr marL="971550" lvl="1" indent="-457200">
              <a:buFont typeface="+mj-lt"/>
              <a:buAutoNum type="arabicPeriod"/>
            </a:pPr>
            <a:r>
              <a:rPr lang="tr-TR" dirty="0"/>
              <a:t>Parça sayısı ve bunların üzerindeki marka ve numaralar bakımından hamule senedindeki beyanların doğruluğunu</a:t>
            </a:r>
          </a:p>
          <a:p>
            <a:pPr marL="971550" lvl="1" indent="-457200">
              <a:buFont typeface="+mj-lt"/>
              <a:buAutoNum type="arabicPeriod"/>
            </a:pPr>
            <a:r>
              <a:rPr lang="tr-TR" dirty="0"/>
              <a:t>Yükün ve bunların görünüşteki durumunu</a:t>
            </a:r>
          </a:p>
          <a:p>
            <a:pPr marL="342900" lvl="2" indent="-342900" algn="just"/>
            <a:endParaRPr lang="tr-TR" b="1" dirty="0"/>
          </a:p>
          <a:p>
            <a:pPr algn="just"/>
            <a:endParaRPr lang="tr-TR" dirty="0"/>
          </a:p>
        </p:txBody>
      </p:sp>
    </p:spTree>
    <p:extLst>
      <p:ext uri="{BB962C8B-B14F-4D97-AF65-F5344CB8AC3E}">
        <p14:creationId xmlns:p14="http://schemas.microsoft.com/office/powerpoint/2010/main" val="3427970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500" b="1" dirty="0"/>
              <a:t>Konşimentonun İşlevi</a:t>
            </a:r>
          </a:p>
        </p:txBody>
      </p:sp>
      <p:sp>
        <p:nvSpPr>
          <p:cNvPr id="3" name="İçerik Yer Tutucusu 2"/>
          <p:cNvSpPr>
            <a:spLocks noGrp="1"/>
          </p:cNvSpPr>
          <p:nvPr>
            <p:ph idx="1"/>
          </p:nvPr>
        </p:nvSpPr>
        <p:spPr/>
        <p:txBody>
          <a:bodyPr>
            <a:normAutofit fontScale="92500" lnSpcReduction="10000"/>
          </a:bodyPr>
          <a:lstStyle/>
          <a:p>
            <a:pPr algn="just"/>
            <a:r>
              <a:rPr lang="tr-TR" dirty="0"/>
              <a:t>Malların taşınmak üzere teslim alındığını gösteren bir belgedir.</a:t>
            </a:r>
          </a:p>
          <a:p>
            <a:pPr algn="just"/>
            <a:r>
              <a:rPr lang="tr-TR" dirty="0"/>
              <a:t>Malı yükleten ile taşıyıcı arasında yapılan ve malların gönderilene teslim edileceğine ilişkin bir navlun sözleşmesidir.</a:t>
            </a:r>
          </a:p>
          <a:p>
            <a:pPr algn="just"/>
            <a:r>
              <a:rPr lang="tr-TR" dirty="0"/>
              <a:t>Yükletilen malları temsil eden ve mallar üzerindeki mülkiyet hakkını ifade eden bir belgedir</a:t>
            </a:r>
            <a:r>
              <a:rPr lang="tr-TR" dirty="0" smtClean="0"/>
              <a:t>.</a:t>
            </a:r>
          </a:p>
          <a:p>
            <a:pPr marL="0" indent="0">
              <a:buNone/>
            </a:pPr>
            <a:r>
              <a:rPr lang="tr-TR" dirty="0"/>
              <a:t> </a:t>
            </a:r>
            <a:r>
              <a:rPr lang="tr-TR" dirty="0" smtClean="0"/>
              <a:t>       Yani</a:t>
            </a:r>
            <a:r>
              <a:rPr lang="tr-TR" dirty="0"/>
              <a:t>, mallar üzerindeki hakların da başka tarafa aktarılması işlevini görür.</a:t>
            </a:r>
          </a:p>
          <a:p>
            <a:pPr marL="0" indent="0">
              <a:buNone/>
            </a:pPr>
            <a:endParaRPr lang="tr-TR" dirty="0"/>
          </a:p>
          <a:p>
            <a:pPr marL="0" indent="0" algn="just">
              <a:buNone/>
            </a:pPr>
            <a:endParaRPr lang="tr-TR" dirty="0"/>
          </a:p>
        </p:txBody>
      </p:sp>
    </p:spTree>
    <p:extLst>
      <p:ext uri="{BB962C8B-B14F-4D97-AF65-F5344CB8AC3E}">
        <p14:creationId xmlns:p14="http://schemas.microsoft.com/office/powerpoint/2010/main" val="25789839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lvl="2" indent="0" algn="just">
              <a:buNone/>
            </a:pPr>
            <a:r>
              <a:rPr lang="tr-TR" b="1" dirty="0" smtClean="0"/>
              <a:t>b) Taşıyıcının </a:t>
            </a:r>
            <a:r>
              <a:rPr lang="tr-TR" b="1" dirty="0"/>
              <a:t>Eşyayı Alıcıya </a:t>
            </a:r>
            <a:r>
              <a:rPr lang="tr-TR" b="1" dirty="0" smtClean="0"/>
              <a:t>Teslimi; </a:t>
            </a:r>
            <a:endParaRPr lang="tr-TR" b="1" dirty="0"/>
          </a:p>
          <a:p>
            <a:pPr algn="just"/>
            <a:r>
              <a:rPr lang="tr-TR" dirty="0"/>
              <a:t>Koşullar eşyanın varış yerinde teslimini engellediği hâllerde, taşıyıcı göndericiden talimat isteyecektir. Eğer alıcı yükü kabul etmezse gönderici hamule senedinin birinci nüshasını vermeden eşya üzerinde tasarruf etme hakkına sahiptir. Alıcı, eşyayı kabul  etmemiş bile olsa taşıyıcıdan (göndericiden aksine bir talimat gelmedikçe) bunların teslimini isteyebilir.</a:t>
            </a:r>
          </a:p>
          <a:p>
            <a:pPr algn="just"/>
            <a:endParaRPr lang="tr-TR" dirty="0"/>
          </a:p>
        </p:txBody>
      </p:sp>
    </p:spTree>
    <p:extLst>
      <p:ext uri="{BB962C8B-B14F-4D97-AF65-F5344CB8AC3E}">
        <p14:creationId xmlns:p14="http://schemas.microsoft.com/office/powerpoint/2010/main" val="2959243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tazminat</a:t>
            </a:r>
            <a:endParaRPr lang="tr-TR"/>
          </a:p>
        </p:txBody>
      </p:sp>
      <p:sp>
        <p:nvSpPr>
          <p:cNvPr id="3" name="İçerik Yer Tutucusu 2"/>
          <p:cNvSpPr>
            <a:spLocks noGrp="1"/>
          </p:cNvSpPr>
          <p:nvPr>
            <p:ph idx="1"/>
          </p:nvPr>
        </p:nvSpPr>
        <p:spPr>
          <a:xfrm>
            <a:off x="251520" y="1196752"/>
            <a:ext cx="8640960" cy="5661248"/>
          </a:xfrm>
        </p:spPr>
        <p:txBody>
          <a:bodyPr>
            <a:normAutofit fontScale="62500" lnSpcReduction="20000"/>
          </a:bodyPr>
          <a:lstStyle/>
          <a:p>
            <a:r>
              <a:rPr lang="tr-TR" dirty="0"/>
              <a:t>Tazminat, malların taşıma için kabul edildiği tarih ve yerdeki bedeli ile bağlantılı olarak hesaplanmakta olup; bedel ya eşyanın fiyatı ya da piyasa fiyatına dayandırılmaktadır. Bu tür bir fiyatın olmadığı durumlarda benzer malların normal bedeli temel alınır. </a:t>
            </a:r>
            <a:r>
              <a:rPr lang="tr-TR" dirty="0" smtClean="0"/>
              <a:t>Kayıp </a:t>
            </a:r>
            <a:r>
              <a:rPr lang="tr-TR" dirty="0"/>
              <a:t>ya da hasar tazminatına ek olarak, taşıma ücretleri, gümrük vergileri ve transit taşıma bağlamında üstlenilen diğer cüretler tam kayıp durumlarında tam olarak, kısmi kayıp durumlarında ise belli bir orana göre geri ödenmektedir. </a:t>
            </a:r>
          </a:p>
          <a:p>
            <a:r>
              <a:rPr lang="tr-TR" dirty="0"/>
              <a:t>İhracatçı ya da ithalatçının gecikme nedeniyle kayba uğradığını kanıtlaması halinde, taşıma ücretlerini geçmeyen bir tutar karşılanabilir. </a:t>
            </a:r>
          </a:p>
          <a:p>
            <a:r>
              <a:rPr lang="tr-TR" dirty="0"/>
              <a:t>İhracatçının bedel bildirimi yapması halinde Konvansiyon kapsamında daha yüksek miktarda tazminat alması mümkün olabilir ancak nakliyecinin daha yüksek bir navlun ücreti talep etme hakkı bulunmaktadır. Bu bildirimin taşıma belgesinde gösterilmesi gerekmektedir. Ayrıca teslimatta  </a:t>
            </a:r>
            <a:r>
              <a:rPr lang="tr-TR" dirty="0" smtClean="0"/>
              <a:t>özel bir </a:t>
            </a:r>
            <a:r>
              <a:rPr lang="tr-TR" dirty="0"/>
              <a:t>faiz beyan edilmesi </a:t>
            </a:r>
            <a:r>
              <a:rPr lang="tr-TR" dirty="0" smtClean="0"/>
              <a:t>mümkündür</a:t>
            </a:r>
            <a:endParaRPr lang="tr-TR" dirty="0"/>
          </a:p>
          <a:p>
            <a:r>
              <a:rPr lang="tr-TR" dirty="0"/>
              <a:t>Malların kararlaştırılan 30 günlük süre içinde teslim edilmemesi halinde ya da diğer hallerde 60 gün içerisinde teslim edilmemesi halinde davacı mallara kayıp muamelesi yapabilir ve tazminat talep edebilir. </a:t>
            </a:r>
          </a:p>
          <a:p>
            <a:r>
              <a:rPr lang="tr-TR" dirty="0"/>
              <a:t>Her ne kadar yukarıda belirtilen sınırlar hem sözleşme kapsamındaki alacak talepleri hem de haksız fiil kapsamındaki alacak talepleri için geçerli olsa da, nakliyeci kaybın kasıtlı kötü davranıştan kaynaklanması halinde CMR savunmaları ve yükümlülük sınırlarından faydalanma hakkını kaybeder. </a:t>
            </a:r>
          </a:p>
        </p:txBody>
      </p:sp>
    </p:spTree>
    <p:extLst>
      <p:ext uri="{BB962C8B-B14F-4D97-AF65-F5344CB8AC3E}">
        <p14:creationId xmlns:p14="http://schemas.microsoft.com/office/powerpoint/2010/main" val="1968348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lgn="ctr" rtl="0">
              <a:spcBef>
                <a:spcPct val="0"/>
              </a:spcBef>
            </a:pPr>
            <a:r>
              <a:rPr lang="tr-TR" sz="2500" b="1" dirty="0"/>
              <a:t>Sorumlulukların </a:t>
            </a:r>
            <a:r>
              <a:rPr lang="tr-TR" sz="2500" b="1" dirty="0" smtClean="0"/>
              <a:t>Karşılanması</a:t>
            </a:r>
            <a:endParaRPr lang="tr-TR" sz="2500" dirty="0"/>
          </a:p>
        </p:txBody>
      </p:sp>
      <p:sp>
        <p:nvSpPr>
          <p:cNvPr id="3" name="İçerik Yer Tutucusu 2"/>
          <p:cNvSpPr>
            <a:spLocks noGrp="1"/>
          </p:cNvSpPr>
          <p:nvPr>
            <p:ph idx="1"/>
          </p:nvPr>
        </p:nvSpPr>
        <p:spPr/>
        <p:txBody>
          <a:bodyPr>
            <a:normAutofit lnSpcReduction="10000"/>
          </a:bodyPr>
          <a:lstStyle/>
          <a:p>
            <a:pPr algn="just"/>
            <a:r>
              <a:rPr lang="tr-TR" dirty="0"/>
              <a:t>Taşıyıcıların hasar, kayıp ve gecikmelerden sorumlu </a:t>
            </a:r>
            <a:r>
              <a:rPr lang="tr-TR" dirty="0" err="1"/>
              <a:t>tutulmakları</a:t>
            </a:r>
            <a:r>
              <a:rPr lang="tr-TR" dirty="0"/>
              <a:t> hâlinde tazminat ödemeleri söz konusu olur. Sorumluluğun belirlenmesinde zarara yol açan olayların tespiti, tarafların kendilerini savunmaları, polis tutanakları ile bağımsız gözetim şirketlerinin raporları süreci sonucunda ortaya çıkarılabilir. Bu şekilde taşıyıcıların sorumluluk sigortaları ile muhtemel maddi kayıplarının kontrol ve güvencesi sağlanmış olabilir.</a:t>
            </a:r>
          </a:p>
          <a:p>
            <a:pPr algn="just"/>
            <a:endParaRPr lang="tr-TR" dirty="0"/>
          </a:p>
        </p:txBody>
      </p:sp>
    </p:spTree>
    <p:extLst>
      <p:ext uri="{BB962C8B-B14F-4D97-AF65-F5344CB8AC3E}">
        <p14:creationId xmlns:p14="http://schemas.microsoft.com/office/powerpoint/2010/main" val="2302031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DEMİR YOLU TAŞIMA SÖZLEŞMESİ</a:t>
            </a:r>
          </a:p>
        </p:txBody>
      </p:sp>
      <p:sp>
        <p:nvSpPr>
          <p:cNvPr id="3" name="İçerik Yer Tutucusu 2"/>
          <p:cNvSpPr>
            <a:spLocks noGrp="1"/>
          </p:cNvSpPr>
          <p:nvPr>
            <p:ph idx="1"/>
          </p:nvPr>
        </p:nvSpPr>
        <p:spPr/>
        <p:txBody>
          <a:bodyPr>
            <a:normAutofit fontScale="85000" lnSpcReduction="10000"/>
          </a:bodyPr>
          <a:lstStyle/>
          <a:p>
            <a:pPr algn="just"/>
            <a:r>
              <a:rPr lang="tr-TR" b="1" dirty="0"/>
              <a:t>Hamule </a:t>
            </a:r>
            <a:r>
              <a:rPr lang="tr-TR" b="1" dirty="0" smtClean="0"/>
              <a:t>Senedi; </a:t>
            </a:r>
            <a:r>
              <a:rPr lang="tr-TR" dirty="0"/>
              <a:t>Trenle taşımacılıkta kullanılan taşıma belgesi olup "malların demir yolu ile taşınmasına ilişkin uluslararası anlaşmaya" </a:t>
            </a:r>
            <a:r>
              <a:rPr lang="tr-TR" dirty="0" smtClean="0"/>
              <a:t>kısa </a:t>
            </a:r>
            <a:r>
              <a:rPr lang="tr-TR" dirty="0"/>
              <a:t>adı CIM - anlaşmasına tabii olarak düzenlenir. Malların mülkiyetini temsil etmez, dolayısıyla ciro edilemez. Demir yolu idaresince  belgenin  gönderene  verilişi  sadece  malın  bir  vagonu  doldurması </a:t>
            </a:r>
            <a:r>
              <a:rPr lang="tr-TR" dirty="0" smtClean="0"/>
              <a:t>durumu </a:t>
            </a:r>
            <a:r>
              <a:rPr lang="tr-TR" dirty="0"/>
              <a:t>ile kısıtlıdır. Aksi hâlde, yani bir gönderene ait malın vagon doldurmaması </a:t>
            </a:r>
            <a:r>
              <a:rPr lang="tr-TR" dirty="0" smtClean="0"/>
              <a:t>durumunda </a:t>
            </a:r>
            <a:r>
              <a:rPr lang="tr-TR" dirty="0"/>
              <a:t>demir yolu idaresi hamule senedi vermez. Bu gibi hâllerde malın bir taşıma komisyoncusuna teslim edilerek ondan nakliyeci makbuzu alınması gerekir.</a:t>
            </a:r>
          </a:p>
          <a:p>
            <a:pPr algn="just"/>
            <a:endParaRPr lang="tr-TR" dirty="0"/>
          </a:p>
        </p:txBody>
      </p:sp>
    </p:spTree>
    <p:extLst>
      <p:ext uri="{BB962C8B-B14F-4D97-AF65-F5344CB8AC3E}">
        <p14:creationId xmlns:p14="http://schemas.microsoft.com/office/powerpoint/2010/main" val="3355933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pPr algn="just"/>
            <a:r>
              <a:rPr lang="tr-TR" dirty="0"/>
              <a:t>Komisyoncular aynı yöne mal gönderen satıcılardan teslim aldıkları malları gruplandırarak vagonları doldururlar ve demir yolu idarecilerinden kendi adlarına hamule senedi alırlar. Dolu vagon karşılığında demir yolu idaresinin verdiği belge hamule senedinin ikinci nüshasıdır. Birinci nüsha (asıl) mallarla birlikte gönderilir. Mallar, alıcısına, müracaatında ve hüviyet ibrazı karşılığında hamule senedi aranmaksızın teslim edilebilir. Bu nedenle kredili işlemlerde hamule senedinde alıcı olarak bankanın kayıtlı olmasının önemi vardır.</a:t>
            </a:r>
          </a:p>
          <a:p>
            <a:pPr algn="just"/>
            <a:endParaRPr lang="tr-TR" dirty="0"/>
          </a:p>
        </p:txBody>
      </p:sp>
    </p:spTree>
    <p:extLst>
      <p:ext uri="{BB962C8B-B14F-4D97-AF65-F5344CB8AC3E}">
        <p14:creationId xmlns:p14="http://schemas.microsoft.com/office/powerpoint/2010/main" val="2437106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lgn="ctr" rtl="0">
              <a:spcBef>
                <a:spcPct val="0"/>
              </a:spcBef>
            </a:pPr>
            <a:r>
              <a:rPr lang="tr-TR" sz="2800" b="1" dirty="0"/>
              <a:t>Taşıma Belgesi </a:t>
            </a:r>
            <a:r>
              <a:rPr lang="tr-TR" sz="2800" b="1" dirty="0" smtClean="0"/>
              <a:t>Çeşitleri</a:t>
            </a:r>
            <a:endParaRPr lang="tr-TR" sz="2800" dirty="0"/>
          </a:p>
        </p:txBody>
      </p:sp>
      <p:sp>
        <p:nvSpPr>
          <p:cNvPr id="3" name="İçerik Yer Tutucusu 2"/>
          <p:cNvSpPr>
            <a:spLocks noGrp="1"/>
          </p:cNvSpPr>
          <p:nvPr>
            <p:ph idx="1"/>
          </p:nvPr>
        </p:nvSpPr>
        <p:spPr/>
        <p:txBody>
          <a:bodyPr>
            <a:normAutofit fontScale="85000" lnSpcReduction="10000"/>
          </a:bodyPr>
          <a:lstStyle/>
          <a:p>
            <a:pPr algn="just"/>
            <a:r>
              <a:rPr lang="tr-TR" dirty="0"/>
              <a:t>Hamiline Yazılı Taşıma </a:t>
            </a:r>
            <a:r>
              <a:rPr lang="tr-TR" dirty="0" smtClean="0"/>
              <a:t>Belgesi;</a:t>
            </a:r>
            <a:r>
              <a:rPr lang="tr-TR" dirty="0"/>
              <a:t> Üzerinde yazılı istasyonlar arasında yolcu trenlerinde yolculuk hakkı veren  belgelerdir. Karton ve kâğıt biletlerle emanet odalarına alınan eşya için verilen fişler bu gruba girmiş olup bu belgeleri kim taşıyorsa eşya ve seyahat onun hakkıdır</a:t>
            </a:r>
            <a:r>
              <a:rPr lang="tr-TR" dirty="0" smtClean="0"/>
              <a:t>.</a:t>
            </a:r>
            <a:endParaRPr lang="tr-TR" dirty="0"/>
          </a:p>
          <a:p>
            <a:pPr algn="just"/>
            <a:r>
              <a:rPr lang="tr-TR" dirty="0"/>
              <a:t>İsme Yazılı Taşıma </a:t>
            </a:r>
            <a:r>
              <a:rPr lang="tr-TR" dirty="0" smtClean="0"/>
              <a:t>Belgesi; </a:t>
            </a:r>
            <a:r>
              <a:rPr lang="tr-TR" dirty="0"/>
              <a:t>Bu senetler, alıcının gıyabında doldurulan ve bir taşıma sözleşmesi kabul edilen belgedir. Bu senetlere göre eşya varışta alıcıya verilir. Taşıma belgesi alıcı tarafından imza edildikten sonra gönderici eşya üzerindeki hakkını kaybeder.</a:t>
            </a:r>
          </a:p>
          <a:p>
            <a:pPr algn="just"/>
            <a:endParaRPr lang="tr-TR" dirty="0"/>
          </a:p>
        </p:txBody>
      </p:sp>
    </p:spTree>
    <p:extLst>
      <p:ext uri="{BB962C8B-B14F-4D97-AF65-F5344CB8AC3E}">
        <p14:creationId xmlns:p14="http://schemas.microsoft.com/office/powerpoint/2010/main" val="1225384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Taşıma </a:t>
            </a:r>
            <a:r>
              <a:rPr lang="tr-TR" dirty="0"/>
              <a:t>Sözleşmesinin Geçerlilik Süresi</a:t>
            </a:r>
          </a:p>
        </p:txBody>
      </p:sp>
      <p:sp>
        <p:nvSpPr>
          <p:cNvPr id="3" name="İçerik Yer Tutucusu 2"/>
          <p:cNvSpPr>
            <a:spLocks noGrp="1"/>
          </p:cNvSpPr>
          <p:nvPr>
            <p:ph idx="1"/>
          </p:nvPr>
        </p:nvSpPr>
        <p:spPr/>
        <p:txBody>
          <a:bodyPr/>
          <a:lstStyle/>
          <a:p>
            <a:pPr algn="just"/>
            <a:r>
              <a:rPr lang="tr-TR" dirty="0"/>
              <a:t>Teslime kadar bu sözleşme geçerlidir.</a:t>
            </a:r>
          </a:p>
        </p:txBody>
      </p:sp>
    </p:spTree>
    <p:extLst>
      <p:ext uri="{BB962C8B-B14F-4D97-AF65-F5344CB8AC3E}">
        <p14:creationId xmlns:p14="http://schemas.microsoft.com/office/powerpoint/2010/main" val="1822302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lgn="ctr" rtl="0">
              <a:spcBef>
                <a:spcPct val="0"/>
              </a:spcBef>
            </a:pPr>
            <a:r>
              <a:rPr lang="tr-TR" sz="2500" b="1" dirty="0"/>
              <a:t>Taşıma Belgesinin (CIM) </a:t>
            </a:r>
            <a:r>
              <a:rPr lang="tr-TR" sz="2500" b="1" dirty="0" smtClean="0"/>
              <a:t>Kapsamı</a:t>
            </a:r>
            <a:endParaRPr lang="tr-TR" sz="2500" dirty="0"/>
          </a:p>
        </p:txBody>
      </p:sp>
      <p:sp>
        <p:nvSpPr>
          <p:cNvPr id="3" name="İçerik Yer Tutucusu 2"/>
          <p:cNvSpPr>
            <a:spLocks noGrp="1"/>
          </p:cNvSpPr>
          <p:nvPr>
            <p:ph idx="1"/>
          </p:nvPr>
        </p:nvSpPr>
        <p:spPr/>
        <p:txBody>
          <a:bodyPr/>
          <a:lstStyle/>
          <a:p>
            <a:pPr algn="just"/>
            <a:r>
              <a:rPr lang="tr-TR" dirty="0"/>
              <a:t>CIM, demir yolu taşıma belgesi varış yerine kadar eşyaya refakat eder. Gönderici lojistik firma, çıkış garında gerekli şekilde doldurulmuş bir taşıma belgesini sunması gerekir. Her gönderici için bir taşıma belgesinin düzenlenmesi gerekir. Aynı taşıma belgesi sadece bir tek vagonun yüklenmesini ilgilendirir. </a:t>
            </a:r>
          </a:p>
        </p:txBody>
      </p:sp>
    </p:spTree>
    <p:extLst>
      <p:ext uri="{BB962C8B-B14F-4D97-AF65-F5344CB8AC3E}">
        <p14:creationId xmlns:p14="http://schemas.microsoft.com/office/powerpoint/2010/main" val="668662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000" dirty="0"/>
              <a:t>CIM taşıma belgesinin zorunlu olarak aşağıdaki bilgileri içermesi gerekir.</a:t>
            </a:r>
            <a:br>
              <a:rPr lang="tr-TR" sz="3000" dirty="0"/>
            </a:br>
            <a:endParaRPr lang="tr-TR" sz="3000" dirty="0"/>
          </a:p>
        </p:txBody>
      </p:sp>
      <p:sp>
        <p:nvSpPr>
          <p:cNvPr id="3" name="İçerik Yer Tutucusu 2"/>
          <p:cNvSpPr>
            <a:spLocks noGrp="1"/>
          </p:cNvSpPr>
          <p:nvPr>
            <p:ph idx="1"/>
          </p:nvPr>
        </p:nvSpPr>
        <p:spPr/>
        <p:txBody>
          <a:bodyPr>
            <a:normAutofit lnSpcReduction="10000"/>
          </a:bodyPr>
          <a:lstStyle/>
          <a:p>
            <a:r>
              <a:rPr lang="tr-TR" sz="3000" dirty="0"/>
              <a:t>Varış garının adı</a:t>
            </a:r>
          </a:p>
          <a:p>
            <a:r>
              <a:rPr lang="tr-TR" sz="3000" dirty="0"/>
              <a:t>Alıcının adı ve adresi: Bir gerçek kişi veya diğer hak sahibi kimsenin  alıcı olarak yazılması </a:t>
            </a:r>
            <a:r>
              <a:rPr lang="tr-TR" sz="3000" dirty="0" smtClean="0"/>
              <a:t>gerekir.</a:t>
            </a:r>
          </a:p>
          <a:p>
            <a:r>
              <a:rPr lang="tr-TR" sz="3000" dirty="0" smtClean="0"/>
              <a:t>Eşyanın cinsi</a:t>
            </a:r>
          </a:p>
          <a:p>
            <a:r>
              <a:rPr lang="tr-TR" sz="3000" dirty="0"/>
              <a:t>Eşyanın miktarı</a:t>
            </a:r>
          </a:p>
          <a:p>
            <a:r>
              <a:rPr lang="tr-TR" sz="3000" dirty="0" smtClean="0"/>
              <a:t>Koli </a:t>
            </a:r>
            <a:r>
              <a:rPr lang="tr-TR" sz="3000" dirty="0"/>
              <a:t>adedi ve ambalaj durumu</a:t>
            </a:r>
          </a:p>
          <a:p>
            <a:pPr marL="342900" lvl="2" indent="-342900"/>
            <a:r>
              <a:rPr lang="tr-TR" sz="3000" dirty="0" smtClean="0"/>
              <a:t>Vagonun </a:t>
            </a:r>
            <a:r>
              <a:rPr lang="tr-TR" sz="3000" dirty="0"/>
              <a:t>numarası ve ayrıca şahıslara ait vagonlar ve yüklemesi  göndericiye ait eşya için vagon darası</a:t>
            </a:r>
          </a:p>
          <a:p>
            <a:endParaRPr lang="tr-TR" dirty="0"/>
          </a:p>
        </p:txBody>
      </p:sp>
    </p:spTree>
    <p:extLst>
      <p:ext uri="{BB962C8B-B14F-4D97-AF65-F5344CB8AC3E}">
        <p14:creationId xmlns:p14="http://schemas.microsoft.com/office/powerpoint/2010/main" val="5022904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lgn="ctr" rtl="0">
              <a:spcBef>
                <a:spcPct val="0"/>
              </a:spcBef>
            </a:pPr>
            <a:r>
              <a:rPr lang="tr-TR" sz="3500" b="1" dirty="0"/>
              <a:t>Taşıma Sözleşmesinde </a:t>
            </a:r>
            <a:r>
              <a:rPr lang="tr-TR" sz="3500" b="1" dirty="0" smtClean="0"/>
              <a:t>Değişiklik</a:t>
            </a:r>
            <a:endParaRPr lang="tr-TR" sz="3500" dirty="0"/>
          </a:p>
        </p:txBody>
      </p:sp>
      <p:sp>
        <p:nvSpPr>
          <p:cNvPr id="3" name="İçerik Yer Tutucusu 2"/>
          <p:cNvSpPr>
            <a:spLocks noGrp="1"/>
          </p:cNvSpPr>
          <p:nvPr>
            <p:ph idx="1"/>
          </p:nvPr>
        </p:nvSpPr>
        <p:spPr/>
        <p:txBody>
          <a:bodyPr>
            <a:normAutofit fontScale="92500" lnSpcReduction="10000"/>
          </a:bodyPr>
          <a:lstStyle/>
          <a:p>
            <a:pPr algn="just"/>
            <a:r>
              <a:rPr lang="tr-TR" b="1" dirty="0"/>
              <a:t>Lojistik Firma Tarafından Yapılan </a:t>
            </a:r>
            <a:r>
              <a:rPr lang="tr-TR" b="1" dirty="0" smtClean="0"/>
              <a:t>Değişiklik;</a:t>
            </a:r>
          </a:p>
          <a:p>
            <a:pPr>
              <a:buFont typeface="Wingdings" panose="05000000000000000000" pitchFamily="2" charset="2"/>
              <a:buChar char="Ø"/>
            </a:pPr>
            <a:r>
              <a:rPr lang="tr-TR" dirty="0"/>
              <a:t>Eşyanın çıkış garına geri çekilmesi</a:t>
            </a:r>
          </a:p>
          <a:p>
            <a:pPr>
              <a:buFont typeface="Wingdings" panose="05000000000000000000" pitchFamily="2" charset="2"/>
              <a:buChar char="Ø"/>
            </a:pPr>
            <a:r>
              <a:rPr lang="tr-TR" dirty="0"/>
              <a:t>Eşyanın yolda durdurulması</a:t>
            </a:r>
          </a:p>
          <a:p>
            <a:pPr>
              <a:buFont typeface="Wingdings" panose="05000000000000000000" pitchFamily="2" charset="2"/>
              <a:buChar char="Ø"/>
            </a:pPr>
            <a:r>
              <a:rPr lang="tr-TR" dirty="0"/>
              <a:t>Eşyanın tesliminin ertelenmesi</a:t>
            </a:r>
          </a:p>
          <a:p>
            <a:pPr>
              <a:buFont typeface="Wingdings" panose="05000000000000000000" pitchFamily="2" charset="2"/>
              <a:buChar char="Ø"/>
            </a:pPr>
            <a:r>
              <a:rPr lang="tr-TR" dirty="0"/>
              <a:t>Eşyanın taşıma belgesinde yazılı alıcıdan başka bir şahsa teslimi</a:t>
            </a:r>
          </a:p>
          <a:p>
            <a:pPr>
              <a:buFont typeface="Wingdings" panose="05000000000000000000" pitchFamily="2" charset="2"/>
              <a:buChar char="Ø"/>
            </a:pPr>
            <a:r>
              <a:rPr lang="tr-TR" dirty="0"/>
              <a:t>Eşyanın taşıma belgesinde kaydedilen varış garından başka bir garda teslimi</a:t>
            </a:r>
          </a:p>
          <a:p>
            <a:pPr>
              <a:buFont typeface="Wingdings" panose="05000000000000000000" pitchFamily="2" charset="2"/>
              <a:buChar char="Ø"/>
            </a:pPr>
            <a:r>
              <a:rPr lang="tr-TR" dirty="0"/>
              <a:t>Eşyanın gönderildiği gara geri gönderilmesi</a:t>
            </a:r>
          </a:p>
          <a:p>
            <a:pPr algn="just"/>
            <a:endParaRPr lang="tr-TR" dirty="0"/>
          </a:p>
        </p:txBody>
      </p:sp>
    </p:spTree>
    <p:extLst>
      <p:ext uri="{BB962C8B-B14F-4D97-AF65-F5344CB8AC3E}">
        <p14:creationId xmlns:p14="http://schemas.microsoft.com/office/powerpoint/2010/main" val="3955646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lgn="ctr" rtl="0">
              <a:spcBef>
                <a:spcPct val="0"/>
              </a:spcBef>
            </a:pPr>
            <a:r>
              <a:rPr lang="tr-TR" sz="3500" b="1" dirty="0"/>
              <a:t>Konşimentonun Hukuki </a:t>
            </a:r>
            <a:r>
              <a:rPr lang="tr-TR" sz="3500" b="1" dirty="0" smtClean="0"/>
              <a:t>Niteliği</a:t>
            </a:r>
            <a:endParaRPr lang="tr-TR" sz="3500" dirty="0"/>
          </a:p>
        </p:txBody>
      </p:sp>
      <p:sp>
        <p:nvSpPr>
          <p:cNvPr id="3" name="İçerik Yer Tutucusu 2"/>
          <p:cNvSpPr>
            <a:spLocks noGrp="1"/>
          </p:cNvSpPr>
          <p:nvPr>
            <p:ph idx="1"/>
          </p:nvPr>
        </p:nvSpPr>
        <p:spPr/>
        <p:txBody>
          <a:bodyPr>
            <a:normAutofit fontScale="92500" lnSpcReduction="10000"/>
          </a:bodyPr>
          <a:lstStyle/>
          <a:p>
            <a:pPr algn="just"/>
            <a:r>
              <a:rPr lang="tr-TR" dirty="0" smtClean="0"/>
              <a:t>Öncelikle taşıyanın kendisine sevk için gönderilen eşyayı teslim  aldığı ve </a:t>
            </a:r>
            <a:r>
              <a:rPr lang="tr-TR" dirty="0"/>
              <a:t>sefer sonunda bu belgenin kanunen yetkili hamiline teslimi taahhüdü de beyan edilmekte ve </a:t>
            </a:r>
            <a:r>
              <a:rPr lang="tr-TR" dirty="0" smtClean="0"/>
              <a:t>kişisel </a:t>
            </a:r>
            <a:r>
              <a:rPr lang="tr-TR" dirty="0"/>
              <a:t>bir borç (ve dolayısıyla talep hakkı) doğmaktadır.</a:t>
            </a:r>
          </a:p>
          <a:p>
            <a:pPr algn="just"/>
            <a:r>
              <a:rPr lang="tr-TR" dirty="0"/>
              <a:t>Konşimentoda yazılı malların teslimini isteyebilmek için mutlaka konşimentonun ibrazı ve bu hakkın devredebilmesi için de mutlaka konşimentonun teslim edilmesi gerekir.</a:t>
            </a:r>
          </a:p>
          <a:p>
            <a:pPr marL="0" indent="0" algn="just">
              <a:buNone/>
            </a:pPr>
            <a:endParaRPr lang="tr-TR" dirty="0" smtClean="0"/>
          </a:p>
        </p:txBody>
      </p:sp>
    </p:spTree>
    <p:extLst>
      <p:ext uri="{BB962C8B-B14F-4D97-AF65-F5344CB8AC3E}">
        <p14:creationId xmlns:p14="http://schemas.microsoft.com/office/powerpoint/2010/main" val="23829908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500" b="1" dirty="0"/>
              <a:t>Taşıma Sözleşmesinde Değişiklik</a:t>
            </a:r>
            <a:endParaRPr lang="tr-TR" sz="3500" dirty="0"/>
          </a:p>
        </p:txBody>
      </p:sp>
      <p:sp>
        <p:nvSpPr>
          <p:cNvPr id="3" name="İçerik Yer Tutucusu 2"/>
          <p:cNvSpPr>
            <a:spLocks noGrp="1"/>
          </p:cNvSpPr>
          <p:nvPr>
            <p:ph idx="1"/>
          </p:nvPr>
        </p:nvSpPr>
        <p:spPr/>
        <p:txBody>
          <a:bodyPr/>
          <a:lstStyle/>
          <a:p>
            <a:pPr marL="342900" lvl="2" indent="-342900" algn="just"/>
            <a:r>
              <a:rPr lang="tr-TR" sz="3000" b="1" dirty="0" smtClean="0"/>
              <a:t>Alıcı </a:t>
            </a:r>
            <a:r>
              <a:rPr lang="tr-TR" sz="3000" b="1" dirty="0"/>
              <a:t>Ülkesindeki Lojistik Firma Tarafından Yapılan </a:t>
            </a:r>
            <a:r>
              <a:rPr lang="tr-TR" sz="3000" b="1" dirty="0" smtClean="0"/>
              <a:t>Değişiklik</a:t>
            </a:r>
            <a:r>
              <a:rPr lang="tr-TR" sz="3000" dirty="0" smtClean="0"/>
              <a:t>;</a:t>
            </a:r>
          </a:p>
          <a:p>
            <a:pPr algn="just">
              <a:buFont typeface="Wingdings" panose="05000000000000000000" pitchFamily="2" charset="2"/>
              <a:buChar char="Ø"/>
            </a:pPr>
            <a:r>
              <a:rPr lang="tr-TR" dirty="0"/>
              <a:t>Eşyanın yolda durdurulması</a:t>
            </a:r>
          </a:p>
          <a:p>
            <a:pPr algn="just">
              <a:buFont typeface="Wingdings" panose="05000000000000000000" pitchFamily="2" charset="2"/>
              <a:buChar char="Ø"/>
            </a:pPr>
            <a:r>
              <a:rPr lang="tr-TR" dirty="0"/>
              <a:t>Eşyanın tesliminin ertelenmesi</a:t>
            </a:r>
          </a:p>
          <a:p>
            <a:pPr algn="just">
              <a:buFont typeface="Wingdings" panose="05000000000000000000" pitchFamily="2" charset="2"/>
              <a:buChar char="Ø"/>
            </a:pPr>
            <a:r>
              <a:rPr lang="tr-TR" dirty="0"/>
              <a:t>Eşyanın varış ülkesinde, taşıma belgesinde yazılı alıcıdan başka bir şahsa teslimi</a:t>
            </a:r>
          </a:p>
          <a:p>
            <a:pPr algn="just">
              <a:buFont typeface="Wingdings" panose="05000000000000000000" pitchFamily="2" charset="2"/>
              <a:buChar char="Ø"/>
            </a:pPr>
            <a:r>
              <a:rPr lang="tr-TR" dirty="0"/>
              <a:t>Eşyanın varış ülkesinde, taşıma belgesinde kayıtlı varış garından başka bir garda teslimi</a:t>
            </a:r>
          </a:p>
          <a:p>
            <a:pPr marL="342900" lvl="2" indent="-342900" algn="just"/>
            <a:endParaRPr lang="tr-TR" b="1" dirty="0"/>
          </a:p>
        </p:txBody>
      </p:sp>
    </p:spTree>
    <p:extLst>
      <p:ext uri="{BB962C8B-B14F-4D97-AF65-F5344CB8AC3E}">
        <p14:creationId xmlns:p14="http://schemas.microsoft.com/office/powerpoint/2010/main" val="946666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lgn="ctr" rtl="0">
              <a:spcBef>
                <a:spcPct val="0"/>
              </a:spcBef>
            </a:pPr>
            <a:r>
              <a:rPr lang="tr-TR" sz="2500" b="1" dirty="0"/>
              <a:t>Demir Yolu Taşıma Belgesinin </a:t>
            </a:r>
            <a:r>
              <a:rPr lang="tr-TR" sz="2500" b="1" dirty="0" smtClean="0"/>
              <a:t>Düzenlenmesi</a:t>
            </a:r>
            <a:endParaRPr lang="tr-TR" sz="2500" dirty="0"/>
          </a:p>
        </p:txBody>
      </p:sp>
      <p:sp>
        <p:nvSpPr>
          <p:cNvPr id="3" name="İçerik Yer Tutucusu 2"/>
          <p:cNvSpPr>
            <a:spLocks noGrp="1"/>
          </p:cNvSpPr>
          <p:nvPr>
            <p:ph idx="1"/>
          </p:nvPr>
        </p:nvSpPr>
        <p:spPr/>
        <p:txBody>
          <a:bodyPr/>
          <a:lstStyle/>
          <a:p>
            <a:pPr algn="just"/>
            <a:r>
              <a:rPr lang="tr-TR" dirty="0"/>
              <a:t>Tüm taşımalarda taşıma belgesi bir gönderici ve bir alıcı adına düzenlenir. Taşıma belgesine yazılacak isim ve adreslerin noksan veya yanlışlığından dolayı, teslimatta meydana gelebilecek gecikmelerden TCDD sorumlu değildir.</a:t>
            </a:r>
          </a:p>
          <a:p>
            <a:pPr algn="just"/>
            <a:r>
              <a:rPr lang="tr-TR" dirty="0"/>
              <a:t>Taşımaya kabul edilen eşya TCDD tarafından sigortalanmaktadır.</a:t>
            </a:r>
          </a:p>
          <a:p>
            <a:pPr marL="0" indent="0" algn="just">
              <a:buNone/>
            </a:pPr>
            <a:endParaRPr lang="tr-TR" dirty="0"/>
          </a:p>
        </p:txBody>
      </p:sp>
    </p:spTree>
    <p:extLst>
      <p:ext uri="{BB962C8B-B14F-4D97-AF65-F5344CB8AC3E}">
        <p14:creationId xmlns:p14="http://schemas.microsoft.com/office/powerpoint/2010/main" val="2468988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KOMBİNE T</a:t>
            </a:r>
            <a:r>
              <a:rPr lang="tr-TR" dirty="0" smtClean="0"/>
              <a:t>AŞIMACILIK </a:t>
            </a:r>
            <a:r>
              <a:rPr lang="tr-TR" dirty="0"/>
              <a:t>BELGESİ </a:t>
            </a:r>
          </a:p>
        </p:txBody>
      </p:sp>
      <p:sp>
        <p:nvSpPr>
          <p:cNvPr id="3" name="İçerik Yer Tutucusu 2"/>
          <p:cNvSpPr>
            <a:spLocks noGrp="1"/>
          </p:cNvSpPr>
          <p:nvPr>
            <p:ph idx="1"/>
          </p:nvPr>
        </p:nvSpPr>
        <p:spPr/>
        <p:txBody>
          <a:bodyPr/>
          <a:lstStyle/>
          <a:p>
            <a:pPr algn="just"/>
            <a:r>
              <a:rPr lang="tr-TR" dirty="0"/>
              <a:t>Kombine Taşımacılık, </a:t>
            </a:r>
            <a:r>
              <a:rPr lang="tr-TR" dirty="0">
                <a:hlinkClick r:id="rId2"/>
              </a:rPr>
              <a:t>nakliyede</a:t>
            </a:r>
            <a:r>
              <a:rPr lang="tr-TR" dirty="0"/>
              <a:t> taşıyıcı birimlerinin (aktarılabilir konteynerler ve benzer kaplar) çıkış terminalinden hedef terminale kadar en az iki farklı taşıma </a:t>
            </a:r>
            <a:r>
              <a:rPr lang="tr-TR" dirty="0" err="1"/>
              <a:t>modu</a:t>
            </a:r>
            <a:r>
              <a:rPr lang="tr-TR" dirty="0"/>
              <a:t> ile (yani karayolu, demiryolu, denizyolu ve havayolu ile) taşınması demektir.</a:t>
            </a:r>
          </a:p>
        </p:txBody>
      </p:sp>
    </p:spTree>
    <p:extLst>
      <p:ext uri="{BB962C8B-B14F-4D97-AF65-F5344CB8AC3E}">
        <p14:creationId xmlns:p14="http://schemas.microsoft.com/office/powerpoint/2010/main" val="29945134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27001792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23666125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20218014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18200496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23022414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41506078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512477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lgn="ctr" rtl="0">
              <a:spcBef>
                <a:spcPct val="0"/>
              </a:spcBef>
            </a:pPr>
            <a:r>
              <a:rPr lang="tr-TR" sz="3500" b="1" dirty="0"/>
              <a:t>Deniz Konşimentolarının </a:t>
            </a:r>
            <a:r>
              <a:rPr lang="tr-TR" sz="3500" b="1" dirty="0" smtClean="0"/>
              <a:t>Türleri</a:t>
            </a:r>
            <a:endParaRPr lang="tr-TR" sz="3500" dirty="0"/>
          </a:p>
        </p:txBody>
      </p:sp>
      <p:sp>
        <p:nvSpPr>
          <p:cNvPr id="3" name="İçerik Yer Tutucusu 2"/>
          <p:cNvSpPr>
            <a:spLocks noGrp="1"/>
          </p:cNvSpPr>
          <p:nvPr>
            <p:ph idx="1"/>
          </p:nvPr>
        </p:nvSpPr>
        <p:spPr>
          <a:xfrm>
            <a:off x="457200" y="2204864"/>
            <a:ext cx="8229600" cy="3921299"/>
          </a:xfrm>
        </p:spPr>
        <p:txBody>
          <a:bodyPr>
            <a:normAutofit/>
          </a:bodyPr>
          <a:lstStyle/>
          <a:p>
            <a:pPr marL="457200" lvl="2" indent="-457200" algn="just">
              <a:buFont typeface="+mj-lt"/>
              <a:buAutoNum type="arabicPeriod"/>
            </a:pPr>
            <a:r>
              <a:rPr lang="tr-TR" sz="2500" dirty="0" smtClean="0"/>
              <a:t>Konşimentoların Devir Yönünden Türleri</a:t>
            </a:r>
          </a:p>
          <a:p>
            <a:pPr marL="457200" lvl="2" indent="-457200" algn="just">
              <a:buFont typeface="+mj-lt"/>
              <a:buAutoNum type="arabicPeriod"/>
            </a:pPr>
            <a:r>
              <a:rPr lang="tr-TR" sz="2500" dirty="0" smtClean="0"/>
              <a:t>Yükleme Durumuna Göre Deniz Konşimentoları</a:t>
            </a:r>
          </a:p>
          <a:p>
            <a:pPr marL="457200" lvl="2" indent="-457200" algn="just">
              <a:buFont typeface="+mj-lt"/>
              <a:buAutoNum type="arabicPeriod"/>
            </a:pPr>
            <a:r>
              <a:rPr lang="tr-TR" sz="2500" dirty="0" smtClean="0"/>
              <a:t>Özellikli Deniz Konşimentoları</a:t>
            </a:r>
            <a:endParaRPr lang="tr-TR" sz="2500" dirty="0"/>
          </a:p>
        </p:txBody>
      </p:sp>
    </p:spTree>
    <p:extLst>
      <p:ext uri="{BB962C8B-B14F-4D97-AF65-F5344CB8AC3E}">
        <p14:creationId xmlns:p14="http://schemas.microsoft.com/office/powerpoint/2010/main" val="12762489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10117882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11369511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17054938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28420310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35806123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38308122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9672142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14402520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42783653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120297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algn="just"/>
            <a:r>
              <a:rPr lang="tr-TR" b="1" dirty="0"/>
              <a:t>Nama Yazılı </a:t>
            </a:r>
            <a:r>
              <a:rPr lang="tr-TR" b="1" dirty="0" smtClean="0"/>
              <a:t>Konşimento; </a:t>
            </a:r>
            <a:r>
              <a:rPr lang="tr-TR" dirty="0"/>
              <a:t>ciro yoluyla devredilmesi mümkün olmayan malın mülkiyet hakkı ile beraber devredilmesi ve teslim edilmesi yoluyla devri mümkün olan konşimento türüdür. Bu tip konşimentoların üzerine, malın alıcısı olan ithalatçının adı veya unvanı yazılır.</a:t>
            </a:r>
          </a:p>
          <a:p>
            <a:pPr algn="just"/>
            <a:r>
              <a:rPr lang="tr-TR" dirty="0"/>
              <a:t>Taşınan mallar sadece konşimentoda adı yazılan muhataba teslim edilir ve başkasına ciro yoluyla teslim edilmesi söz konusu değildir.</a:t>
            </a:r>
          </a:p>
          <a:p>
            <a:pPr algn="just"/>
            <a:endParaRPr lang="tr-TR" dirty="0"/>
          </a:p>
        </p:txBody>
      </p:sp>
      <p:sp>
        <p:nvSpPr>
          <p:cNvPr id="5" name="Başlık 1"/>
          <p:cNvSpPr txBox="1">
            <a:spLocks/>
          </p:cNvSpPr>
          <p:nvPr/>
        </p:nvSpPr>
        <p:spPr>
          <a:xfrm>
            <a:off x="588431" y="188640"/>
            <a:ext cx="822960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500" dirty="0" smtClean="0"/>
              <a:t>1. Konşimentoların Devir Yönünden Türleri</a:t>
            </a:r>
            <a:endParaRPr lang="tr-TR" sz="3500" dirty="0"/>
          </a:p>
        </p:txBody>
      </p:sp>
      <p:sp>
        <p:nvSpPr>
          <p:cNvPr id="6" name="Dikdörtgen 5"/>
          <p:cNvSpPr/>
          <p:nvPr/>
        </p:nvSpPr>
        <p:spPr>
          <a:xfrm>
            <a:off x="6516216" y="0"/>
            <a:ext cx="2627784" cy="404664"/>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Deniz Kon. Türleri</a:t>
            </a:r>
            <a:endParaRPr lang="tr-TR" dirty="0">
              <a:solidFill>
                <a:schemeClr val="tx1"/>
              </a:solidFill>
            </a:endParaRPr>
          </a:p>
        </p:txBody>
      </p:sp>
    </p:spTree>
    <p:extLst>
      <p:ext uri="{BB962C8B-B14F-4D97-AF65-F5344CB8AC3E}">
        <p14:creationId xmlns:p14="http://schemas.microsoft.com/office/powerpoint/2010/main" val="26678720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3982680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9453685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15331349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39451213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1330941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914898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757151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41341807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34031421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2191690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500" dirty="0" smtClean="0"/>
              <a:t>1. Konşimentoların </a:t>
            </a:r>
            <a:r>
              <a:rPr lang="tr-TR" sz="3500" dirty="0"/>
              <a:t>Devir Yönünden Türleri</a:t>
            </a:r>
          </a:p>
        </p:txBody>
      </p:sp>
      <p:sp>
        <p:nvSpPr>
          <p:cNvPr id="3" name="İçerik Yer Tutucusu 2"/>
          <p:cNvSpPr>
            <a:spLocks noGrp="1"/>
          </p:cNvSpPr>
          <p:nvPr>
            <p:ph idx="1"/>
          </p:nvPr>
        </p:nvSpPr>
        <p:spPr/>
        <p:txBody>
          <a:bodyPr>
            <a:normAutofit lnSpcReduction="10000"/>
          </a:bodyPr>
          <a:lstStyle/>
          <a:p>
            <a:pPr algn="just"/>
            <a:r>
              <a:rPr lang="tr-TR" b="1" dirty="0"/>
              <a:t>Emre Yazılı </a:t>
            </a:r>
            <a:r>
              <a:rPr lang="tr-TR" b="1" dirty="0" smtClean="0"/>
              <a:t>Konşimentolar; </a:t>
            </a:r>
            <a:r>
              <a:rPr lang="tr-TR" dirty="0"/>
              <a:t>K</a:t>
            </a:r>
            <a:r>
              <a:rPr lang="tr-TR" dirty="0" smtClean="0"/>
              <a:t>onşimento </a:t>
            </a:r>
            <a:r>
              <a:rPr lang="tr-TR" dirty="0"/>
              <a:t>kimin adına düzenlenmiş ise malların sadece onun cirosu ile devredilebildiği konşimentolardır</a:t>
            </a:r>
            <a:r>
              <a:rPr lang="tr-TR" dirty="0" smtClean="0"/>
              <a:t>.</a:t>
            </a:r>
          </a:p>
          <a:p>
            <a:pPr algn="just"/>
            <a:r>
              <a:rPr lang="tr-TR" b="1" dirty="0"/>
              <a:t>Hamiline Yazılı </a:t>
            </a:r>
            <a:r>
              <a:rPr lang="tr-TR" b="1" dirty="0" smtClean="0"/>
              <a:t>Konşimentolar; </a:t>
            </a:r>
            <a:r>
              <a:rPr lang="tr-TR" dirty="0"/>
              <a:t>Bu tür konşimentolar deniz ticaretinde çok nadir kullanılmaktadır. Çünkü oldukça risklidir. Hamiline konşimentoyu elinde bulunduran taraf, taşımacı firmadan malların kendisine teslimini talep edebilir.</a:t>
            </a:r>
          </a:p>
          <a:p>
            <a:pPr algn="just"/>
            <a:endParaRPr lang="tr-TR" dirty="0"/>
          </a:p>
        </p:txBody>
      </p:sp>
      <p:sp>
        <p:nvSpPr>
          <p:cNvPr id="4" name="Dikdörtgen 3"/>
          <p:cNvSpPr/>
          <p:nvPr/>
        </p:nvSpPr>
        <p:spPr>
          <a:xfrm>
            <a:off x="6516216" y="0"/>
            <a:ext cx="2627784" cy="404664"/>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Deniz Kon. Türleri</a:t>
            </a:r>
            <a:endParaRPr lang="tr-TR" dirty="0">
              <a:solidFill>
                <a:schemeClr val="tx1"/>
              </a:solidFill>
            </a:endParaRPr>
          </a:p>
        </p:txBody>
      </p:sp>
    </p:spTree>
    <p:extLst>
      <p:ext uri="{BB962C8B-B14F-4D97-AF65-F5344CB8AC3E}">
        <p14:creationId xmlns:p14="http://schemas.microsoft.com/office/powerpoint/2010/main" val="26347054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28589855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24693630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16072128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39486126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24792211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8080459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37800668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a:p>
        </p:txBody>
      </p:sp>
    </p:spTree>
    <p:extLst>
      <p:ext uri="{BB962C8B-B14F-4D97-AF65-F5344CB8AC3E}">
        <p14:creationId xmlns:p14="http://schemas.microsoft.com/office/powerpoint/2010/main" val="181155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lvl="2" algn="ctr"/>
            <a:r>
              <a:rPr lang="tr-TR" sz="3500" dirty="0" smtClean="0"/>
              <a:t>2. Yükleme </a:t>
            </a:r>
            <a:r>
              <a:rPr lang="tr-TR" sz="3500" dirty="0"/>
              <a:t>Durumuna Göre Deniz Konşimentoları</a:t>
            </a:r>
          </a:p>
        </p:txBody>
      </p:sp>
      <p:sp>
        <p:nvSpPr>
          <p:cNvPr id="3" name="İçerik Yer Tutucusu 2"/>
          <p:cNvSpPr>
            <a:spLocks noGrp="1"/>
          </p:cNvSpPr>
          <p:nvPr>
            <p:ph idx="1"/>
          </p:nvPr>
        </p:nvSpPr>
        <p:spPr/>
        <p:txBody>
          <a:bodyPr/>
          <a:lstStyle/>
          <a:p>
            <a:pPr marL="0" indent="0" algn="just">
              <a:buNone/>
            </a:pPr>
            <a:r>
              <a:rPr lang="tr-TR" sz="2200" dirty="0"/>
              <a:t>Bu sınıflandırmada, taşıyıcı firmanın yükletenden aldığı malları hemen gemiye yükleyip yüklemediğine göre iki çeşit konşimento düzenlenebilir. Bunlar</a:t>
            </a:r>
          </a:p>
          <a:p>
            <a:pPr marL="342900" lvl="3" indent="-342900" algn="just"/>
            <a:r>
              <a:rPr lang="tr-TR" sz="2500" b="1" dirty="0"/>
              <a:t>Teslim Alındı (Tesellüm) </a:t>
            </a:r>
            <a:r>
              <a:rPr lang="tr-TR" sz="2500" b="1" dirty="0" smtClean="0"/>
              <a:t>Konşimentosu; </a:t>
            </a:r>
            <a:r>
              <a:rPr lang="tr-TR" sz="2500" dirty="0"/>
              <a:t>T</a:t>
            </a:r>
            <a:r>
              <a:rPr lang="tr-TR" sz="2500" dirty="0" smtClean="0"/>
              <a:t>aşınmak </a:t>
            </a:r>
            <a:r>
              <a:rPr lang="tr-TR" sz="2500" dirty="0"/>
              <a:t>üzere teslim alınan ve henüz geminin bordasına konulmamış yük için düzenlenen bir belgedir</a:t>
            </a:r>
            <a:r>
              <a:rPr lang="tr-TR" sz="2500" dirty="0" smtClean="0"/>
              <a:t>.</a:t>
            </a:r>
          </a:p>
          <a:p>
            <a:pPr marL="342900" lvl="3" indent="-342900" algn="just"/>
            <a:r>
              <a:rPr lang="tr-TR" sz="2500" b="1" dirty="0"/>
              <a:t>Yükleme </a:t>
            </a:r>
            <a:r>
              <a:rPr lang="tr-TR" sz="2500" b="1" dirty="0" smtClean="0"/>
              <a:t>Konşimentosu; </a:t>
            </a:r>
            <a:r>
              <a:rPr lang="tr-TR" sz="2500" dirty="0"/>
              <a:t>Yükün gemiye yüklenmesini izleyen süreçte düzenlenen konşimentodur.</a:t>
            </a:r>
          </a:p>
          <a:p>
            <a:pPr marL="0" lvl="3" indent="0" algn="just">
              <a:buNone/>
            </a:pPr>
            <a:endParaRPr lang="tr-TR" sz="1800" dirty="0"/>
          </a:p>
          <a:p>
            <a:pPr marL="0" indent="0" algn="just">
              <a:buNone/>
            </a:pPr>
            <a:endParaRPr lang="tr-TR" dirty="0"/>
          </a:p>
        </p:txBody>
      </p:sp>
      <p:sp>
        <p:nvSpPr>
          <p:cNvPr id="4" name="Dikdörtgen 3"/>
          <p:cNvSpPr/>
          <p:nvPr/>
        </p:nvSpPr>
        <p:spPr>
          <a:xfrm>
            <a:off x="6516216" y="0"/>
            <a:ext cx="2627784" cy="404664"/>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Deniz Kon. Türleri</a:t>
            </a:r>
            <a:endParaRPr lang="tr-TR" dirty="0">
              <a:solidFill>
                <a:schemeClr val="tx1"/>
              </a:solidFill>
            </a:endParaRPr>
          </a:p>
        </p:txBody>
      </p:sp>
    </p:spTree>
    <p:extLst>
      <p:ext uri="{BB962C8B-B14F-4D97-AF65-F5344CB8AC3E}">
        <p14:creationId xmlns:p14="http://schemas.microsoft.com/office/powerpoint/2010/main" val="15299534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3855</Words>
  <Application>Microsoft Office PowerPoint</Application>
  <PresentationFormat>Ekran Gösterisi (4:3)</PresentationFormat>
  <Paragraphs>335</Paragraphs>
  <Slides>87</Slides>
  <Notes>35</Notes>
  <HiddenSlides>0</HiddenSlides>
  <MMClips>0</MMClips>
  <ScaleCrop>false</ScaleCrop>
  <HeadingPairs>
    <vt:vector size="4" baseType="variant">
      <vt:variant>
        <vt:lpstr>Tema</vt:lpstr>
      </vt:variant>
      <vt:variant>
        <vt:i4>3</vt:i4>
      </vt:variant>
      <vt:variant>
        <vt:lpstr>Slayt Başlıkları</vt:lpstr>
      </vt:variant>
      <vt:variant>
        <vt:i4>87</vt:i4>
      </vt:variant>
    </vt:vector>
  </HeadingPairs>
  <TitlesOfParts>
    <vt:vector size="90" baseType="lpstr">
      <vt:lpstr>Bitişiklik</vt:lpstr>
      <vt:lpstr>Canlı</vt:lpstr>
      <vt:lpstr>Üst Düzey</vt:lpstr>
      <vt:lpstr>      Bu proje Avrupa Birliği ve Türkiye Cumhuriyeti tarafından finanse edilmektedir. </vt:lpstr>
      <vt:lpstr>DENİZ YOLU KONŞİMENTOSU</vt:lpstr>
      <vt:lpstr>PowerPoint Sunusu</vt:lpstr>
      <vt:lpstr>Konşimentonun İşlevi</vt:lpstr>
      <vt:lpstr>Konşimentonun Hukuki Niteliği</vt:lpstr>
      <vt:lpstr>Deniz Konşimentolarının Türleri</vt:lpstr>
      <vt:lpstr>PowerPoint Sunusu</vt:lpstr>
      <vt:lpstr>1. Konşimentoların Devir Yönünden Türleri</vt:lpstr>
      <vt:lpstr>2. Yükleme Durumuna Göre Deniz Konşimentoları</vt:lpstr>
      <vt:lpstr>3. Özellikli Deniz Konşimentoları</vt:lpstr>
      <vt:lpstr>3. Özellikli Deniz Konşimentoları</vt:lpstr>
      <vt:lpstr>3. Özellikli Deniz Konşimentoları</vt:lpstr>
      <vt:lpstr>3. Özellikli Deniz Konşimentoları</vt:lpstr>
      <vt:lpstr>Deniz Yolu Konşimentosunun Düzenlenmesi</vt:lpstr>
      <vt:lpstr>Konşimentonun İçeriği</vt:lpstr>
      <vt:lpstr>test</vt:lpstr>
      <vt:lpstr>test</vt:lpstr>
      <vt:lpstr>test</vt:lpstr>
      <vt:lpstr>Aşağıdaki cümlelerin başında boş bırakılan parantezlere, cümlelerde verilen bilgiler doğru ise D, yanlış ise Y yazınız.</vt:lpstr>
      <vt:lpstr> </vt:lpstr>
      <vt:lpstr>HAVA YOLU KONŞİMENTOSU</vt:lpstr>
      <vt:lpstr>PowerPoint Sunusu</vt:lpstr>
      <vt:lpstr>Hava Yolu Konşimentosunun Niteliği</vt:lpstr>
      <vt:lpstr>Hava Yolu Konşimentosunun İçeriği</vt:lpstr>
      <vt:lpstr>Ana Konşimento </vt:lpstr>
      <vt:lpstr>Ara Konşimento</vt:lpstr>
      <vt:lpstr>test</vt:lpstr>
      <vt:lpstr>test</vt:lpstr>
      <vt:lpstr>test</vt:lpstr>
      <vt:lpstr>test</vt:lpstr>
      <vt:lpstr>Aşağıdaki cümleleri dikkatlice okuyarak boş bırakılan yerlere doğru sözcüğü yazınız. </vt:lpstr>
      <vt:lpstr>Aşağıdaki cümlelerin başında boş bırakılan parantezlere, cümlelerde verilen bilgiler doğru ise D, yanlış ise Y yazınız. </vt:lpstr>
      <vt:lpstr>KARA YOLU TAŞIMA SÖZLEŞMESİ</vt:lpstr>
      <vt:lpstr>Belgenin Özellikler</vt:lpstr>
      <vt:lpstr>Sorumluluk Sınırları</vt:lpstr>
      <vt:lpstr>a. Taşıyıcının Sorumlulukları</vt:lpstr>
      <vt:lpstr>b. Göndericinin Sorumluluğu</vt:lpstr>
      <vt:lpstr>c. Ortaklaşa Yapılan Taşımacılıkta Tarafların Sorumluluğu</vt:lpstr>
      <vt:lpstr>Eşyanın Teslimi</vt:lpstr>
      <vt:lpstr>PowerPoint Sunusu</vt:lpstr>
      <vt:lpstr>tazminat</vt:lpstr>
      <vt:lpstr>Sorumlulukların Karşılanması</vt:lpstr>
      <vt:lpstr>DEMİR YOLU TAŞIMA SÖZLEŞMESİ</vt:lpstr>
      <vt:lpstr>PowerPoint Sunusu</vt:lpstr>
      <vt:lpstr>Taşıma Belgesi Çeşitleri</vt:lpstr>
      <vt:lpstr>Taşıma Sözleşmesinin Geçerlilik Süresi</vt:lpstr>
      <vt:lpstr>Taşıma Belgesinin (CIM) Kapsamı</vt:lpstr>
      <vt:lpstr>CIM taşıma belgesinin zorunlu olarak aşağıdaki bilgileri içermesi gerekir. </vt:lpstr>
      <vt:lpstr>Taşıma Sözleşmesinde Değişiklik</vt:lpstr>
      <vt:lpstr>Taşıma Sözleşmesinde Değişiklik</vt:lpstr>
      <vt:lpstr>Demir Yolu Taşıma Belgesinin Düzenlenmesi</vt:lpstr>
      <vt:lpstr>KOMBİNE TAŞIMACILIK BELGESİ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SEVK (TAŞIMA) BELGELERİ</dc:title>
  <dc:creator>st</dc:creator>
  <cp:lastModifiedBy>Bilal Keskin</cp:lastModifiedBy>
  <cp:revision>37</cp:revision>
  <dcterms:created xsi:type="dcterms:W3CDTF">2016-03-21T08:28:51Z</dcterms:created>
  <dcterms:modified xsi:type="dcterms:W3CDTF">2016-04-24T07:47:16Z</dcterms:modified>
</cp:coreProperties>
</file>